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7315200" cy="9601200"/>
  <p:embeddedFontLst>
    <p:embeddedFont>
      <p:font typeface="Open Sans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OpenSans-bold.fntdata"/><Relationship Id="rId82" Type="http://schemas.openxmlformats.org/officeDocument/2006/relationships/font" Target="fonts/OpenSans-boldItalic.fntdata"/><Relationship Id="rId81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OpenSans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7575" lIns="95125" spcFirstLastPara="1" rIns="95125" wrap="square" tIns="47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7575" lIns="95125" spcFirstLastPara="1" rIns="95125" wrap="square" tIns="475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76313" y="4559300"/>
            <a:ext cx="536257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75" lIns="95125" spcFirstLastPara="1" rIns="95125" wrap="square" tIns="4757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7575" lIns="95125" spcFirstLastPara="1" rIns="95125" wrap="square" tIns="47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7575" lIns="95125" spcFirstLastPara="1" rIns="95125" wrap="square" tIns="47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976313" y="4559300"/>
            <a:ext cx="5362575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 txBox="1"/>
          <p:nvPr>
            <p:ph idx="12" type="sldNum"/>
          </p:nvPr>
        </p:nvSpPr>
        <p:spPr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7575" lIns="95125" spcFirstLastPara="1" rIns="95125" wrap="square" tIns="47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1d26fbb12_2_975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68" name="Google Shape;168;g241d26fbb12_2_97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1d26fbb12_2_19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41d26fbb12_2_1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1d26fbb12_2_256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81" name="Google Shape;181;g241d26fbb12_2_25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1d26fbb12_558_193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92" name="Google Shape;192;g241d26fbb12_558_19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1d26fbb12_2_1398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13" name="Google Shape;213;g241d26fbb12_2_139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1d26fbb12_2_451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29" name="Google Shape;229;g241d26fbb12_2_45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1d26fbb12_2_477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46" name="Google Shape;246;g241d26fbb12_2_47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1d26fbb12_2_580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64" name="Google Shape;264;g241d26fbb12_2_58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1d26fbb12_2_1040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71" name="Google Shape;271;g241d26fbb12_2_104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1d26fbb12_2_520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78" name="Google Shape;278;g241d26fbb12_2_52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976313" y="4559300"/>
            <a:ext cx="5362575" cy="4321175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457200" y="720725"/>
            <a:ext cx="6400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45e9de835_0_274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293" name="Google Shape;293;g2445e9de835_0_27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1d26fbb12_2_646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12" name="Google Shape;312;g241d26fbb12_2_64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1d26fbb12_2_338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31" name="Google Shape;331;g241d26fbb12_2_33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1d26fbb12_2_1184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38" name="Google Shape;338;g241d26fbb12_2_118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45e9de835_0_186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45" name="Google Shape;345;g2445e9de835_0_18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1d26fbb12_2_1211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61" name="Google Shape;361;g241d26fbb12_2_121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45e9de835_0_219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76" name="Google Shape;376;g2445e9de835_0_21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1d26fbb12_2_1257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91" name="Google Shape;391;g241d26fbb12_2_125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1d26fbb12_2_1243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409" name="Google Shape;409;g241d26fbb12_2_124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45e9de835_0_238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427" name="Google Shape;427;g2445e9de835_0_23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1d26fbb12_2_85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86" name="Google Shape;86;g241d26fbb12_2_8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1d26fbb12_2_592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447" name="Google Shape;447;g241d26fbb12_2_59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1d26fbb12_2_25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41d26fbb12_2_2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1d26fbb12_2_1137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promising diffusion code for animation group to work with</a:t>
            </a:r>
            <a:endParaRPr/>
          </a:p>
        </p:txBody>
      </p:sp>
      <p:sp>
        <p:nvSpPr>
          <p:cNvPr id="460" name="Google Shape;460;g241d26fbb12_2_113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1d26fbb12_2_1145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promising diffusion code for animation group to work with</a:t>
            </a:r>
            <a:endParaRPr/>
          </a:p>
        </p:txBody>
      </p:sp>
      <p:sp>
        <p:nvSpPr>
          <p:cNvPr id="470" name="Google Shape;470;g241d26fbb12_2_114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41d26fbb12_2_1127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promising diffusion code for animation group to work with</a:t>
            </a:r>
            <a:endParaRPr/>
          </a:p>
        </p:txBody>
      </p:sp>
      <p:sp>
        <p:nvSpPr>
          <p:cNvPr id="480" name="Google Shape;480;g241d26fbb12_2_112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1d26fbb12_558_229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promising diffusion code for animation group to work with</a:t>
            </a:r>
            <a:endParaRPr/>
          </a:p>
        </p:txBody>
      </p:sp>
      <p:sp>
        <p:nvSpPr>
          <p:cNvPr id="492" name="Google Shape;492;g241d26fbb12_558_22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1d26fbb12_2_683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505" name="Google Shape;505;g241d26fbb12_2_68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1d26fbb12_2_689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513" name="Google Shape;513;g241d26fbb12_2_68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1d26fbb12_2_808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520" name="Google Shape;520;g241d26fbb12_2_80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41d26fbb12_558_45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528" name="Google Shape;528;g241d26fbb12_558_4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1d26fbb12_2_1283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99" name="Google Shape;99;g241d26fbb12_2_128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41d26fbb12_558_60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555" name="Google Shape;555;g241d26fbb12_558_6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1d26fbb12_558_149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565" name="Google Shape;565;g241d26fbb12_558_14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41d26fbb12_558_168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575" name="Google Shape;575;g241d26fbb12_558_16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45e9de835_0_135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584" name="Google Shape;584;g2445e9de835_0_13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45e9de835_0_121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614" name="Google Shape;614;g2445e9de835_0_12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445e9de835_0_146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621" name="Google Shape;621;g2445e9de835_0_14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41d26fbb12_558_176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628" name="Google Shape;628;g241d26fbb12_558_176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41d26fbb12_2_854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637" name="Google Shape;637;g241d26fbb12_2_85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41d26fbb12_2_31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41d26fbb12_2_3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1d26fbb12_2_43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</a:t>
            </a:r>
            <a:r>
              <a:rPr lang="en-US"/>
              <a:t>money</a:t>
            </a:r>
            <a:r>
              <a:rPr lang="en-US"/>
              <a:t>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</a:t>
            </a:r>
            <a:r>
              <a:rPr lang="en-US"/>
              <a:t>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650" name="Google Shape;650;g241d26fbb12_2_4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26fbb12_2_1018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15" name="Google Shape;115;g241d26fbb12_2_101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1d26fbb12_2_49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241d26fbb12_2_4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445e9de835_0_0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664" name="Google Shape;664;g2445e9de835_0_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41d26fbb12_558_224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241d26fbb12_558_22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445e9de835_0_39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2445e9de835_0_3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41d26fbb12_2_1352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683" name="Google Shape;683;g241d26fbb12_2_135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41d26fbb12_2_981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04" name="Google Shape;704;g241d26fbb12_2_981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445e9de835_0_44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2445e9de835_0_4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41d26fbb12_2_622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20" name="Google Shape;720;g241d26fbb12_2_62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41d26fbb12_2_718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29" name="Google Shape;729;g241d26fbb12_2_71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41d26fbb12_2_730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40" name="Google Shape;740;g241d26fbb12_2_73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1d26fbb12_2_13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41d26fbb12_2_1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445e9de835_0_49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2445e9de835_0_4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41d26fbb12_2_742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59" name="Google Shape;759;g241d26fbb12_2_74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41d26fbb12_2_759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68" name="Google Shape;768;g241d26fbb12_2_759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41d26fbb12_2_773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79" name="Google Shape;779;g241d26fbb12_2_773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41d26fbb12_2_787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92" name="Google Shape;792;g241d26fbb12_2_78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445e9de835_0_82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2445e9de835_0_8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41d26fbb12_558_88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813" name="Google Shape;813;g241d26fbb12_558_8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41d26fbb12_558_52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860" name="Google Shape;860;g241d26fbb12_558_52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41d26fbb12_558_134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869" name="Google Shape;869;g241d26fbb12_558_13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445e9de835_0_87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2445e9de835_0_87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1d26fbb12_2_1470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37" name="Google Shape;137;g241d26fbb12_2_147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41d26fbb12_558_158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883" name="Google Shape;883;g241d26fbb12_558_158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445e9de835_0_54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2445e9de835_0_54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41d26fbb12_2_875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897" name="Google Shape;897;g241d26fbb12_2_87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41d26fbb12_2_815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904" name="Google Shape;904;g241d26fbb12_2_815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4d719528d_0_0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45" name="Google Shape;145;g244d719528d_0_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1d26fbb12_558_10:notes"/>
          <p:cNvSpPr txBox="1"/>
          <p:nvPr>
            <p:ph idx="1" type="body"/>
          </p:nvPr>
        </p:nvSpPr>
        <p:spPr>
          <a:xfrm>
            <a:off x="976313" y="4559300"/>
            <a:ext cx="5362500" cy="4321200"/>
          </a:xfrm>
          <a:prstGeom prst="rect">
            <a:avLst/>
          </a:prstGeom>
        </p:spPr>
        <p:txBody>
          <a:bodyPr anchorCtr="0" anchor="t" bIns="47575" lIns="95125" spcFirstLastPara="1" rIns="95125" wrap="square" tIns="47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Value I provided: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Showed HuMoR is difficult &amp; saved time &amp; money for disney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Laid foundation of code for animation group to work 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57" name="Google Shape;157;g241d26fbb12_558_10:notes"/>
          <p:cNvSpPr/>
          <p:nvPr>
            <p:ph idx="2" type="sldImg"/>
          </p:nvPr>
        </p:nvSpPr>
        <p:spPr>
          <a:xfrm>
            <a:off x="457200" y="720725"/>
            <a:ext cx="64008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>
            <p:ph idx="2" type="pic"/>
          </p:nvPr>
        </p:nvSpPr>
        <p:spPr>
          <a:xfrm>
            <a:off x="0" y="1739189"/>
            <a:ext cx="9144000" cy="2891333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/>
          <p:nvPr/>
        </p:nvSpPr>
        <p:spPr>
          <a:xfrm>
            <a:off x="320040" y="-1"/>
            <a:ext cx="8503920" cy="22439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66B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320040" y="1483415"/>
            <a:ext cx="8503920" cy="7525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320040" y="2383649"/>
            <a:ext cx="8503920" cy="563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lvl="0" algn="ctr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D:\Work\Markus\CGL Logo\ETH_300px.png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040" y="4858776"/>
            <a:ext cx="1201441" cy="18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 rot="5400000">
            <a:off x="2713005" y="-1515140"/>
            <a:ext cx="3717989" cy="850392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 rot="5400000">
            <a:off x="5754361" y="1487687"/>
            <a:ext cx="4557285" cy="1581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457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 rot="5400000">
            <a:off x="1447537" y="-1127498"/>
            <a:ext cx="4557285" cy="681228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4572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–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–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–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–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»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ABB7B7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body"/>
          </p:nvPr>
        </p:nvSpPr>
        <p:spPr>
          <a:xfrm>
            <a:off x="320040" y="877825"/>
            <a:ext cx="8503920" cy="3717989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ection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320041" y="3305176"/>
            <a:ext cx="8503919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20040" y="1"/>
            <a:ext cx="8503920" cy="3305175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182875" spcFirstLastPara="1" rIns="182875" wrap="square" tIns="1828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20041" y="871834"/>
            <a:ext cx="4175760" cy="370332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877824"/>
            <a:ext cx="4175760" cy="370332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>
  <p:cSld name="Vergleich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320041" y="1566062"/>
            <a:ext cx="4178808" cy="300909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8200" y="1570903"/>
            <a:ext cx="4175760" cy="300425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3" type="body"/>
          </p:nvPr>
        </p:nvSpPr>
        <p:spPr>
          <a:xfrm>
            <a:off x="4648200" y="871834"/>
            <a:ext cx="4177106" cy="719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40" name="Google Shape;40;p6"/>
          <p:cNvSpPr txBox="1"/>
          <p:nvPr>
            <p:ph idx="4" type="body"/>
          </p:nvPr>
        </p:nvSpPr>
        <p:spPr>
          <a:xfrm>
            <a:off x="320041" y="871834"/>
            <a:ext cx="4178808" cy="719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575050" y="1"/>
            <a:ext cx="5248910" cy="459462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4572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320041" y="1379306"/>
            <a:ext cx="3145473" cy="321531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"/>
          <p:cNvSpPr txBox="1"/>
          <p:nvPr>
            <p:ph idx="3" type="body"/>
          </p:nvPr>
        </p:nvSpPr>
        <p:spPr>
          <a:xfrm>
            <a:off x="320040" y="1"/>
            <a:ext cx="3145536" cy="14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4572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320040" y="3667875"/>
            <a:ext cx="8503920" cy="3576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2743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>
            <p:ph idx="2" type="pic"/>
          </p:nvPr>
        </p:nvSpPr>
        <p:spPr>
          <a:xfrm>
            <a:off x="320040" y="223631"/>
            <a:ext cx="8503920" cy="3322051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20040" y="4025503"/>
            <a:ext cx="850392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5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75000">
              <a:schemeClr val="accent3"/>
            </a:gs>
            <a:gs pos="100000">
              <a:srgbClr val="AAB6B6">
                <a:alpha val="29803"/>
              </a:srgbClr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3395D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/>
          <p:nvPr/>
        </p:nvSpPr>
        <p:spPr>
          <a:xfrm>
            <a:off x="0" y="4761900"/>
            <a:ext cx="9144000" cy="38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20040" y="877825"/>
            <a:ext cx="8503920" cy="3717989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sz="1000" u="none">
                <a:solidFill>
                  <a:srgbClr val="AB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:\Work\Markus\CGL Logo\CGL_Logo-Text_300px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26834" y="4761096"/>
            <a:ext cx="1701119" cy="3824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Work\Markus\CGL Logo\CGL_ColorsBar.jpg"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34426"/>
            <a:ext cx="9144000" cy="266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6UthlpHg7S2EibyuWgnvzV-E4PWJry9U/view" TargetMode="External"/><Relationship Id="rId4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9i7zl3H2WiaBmaEjHhDFdAsSS3iukyFR/view" TargetMode="External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IjabK2bZfkdBB3til-fu6CSvKkzPY78H/view" TargetMode="External"/><Relationship Id="rId4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Relationship Id="rId5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Relationship Id="rId5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2.jpg"/><Relationship Id="rId5" Type="http://schemas.openxmlformats.org/officeDocument/2006/relationships/image" Target="../media/image51.png"/><Relationship Id="rId6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2.jpg"/><Relationship Id="rId5" Type="http://schemas.openxmlformats.org/officeDocument/2006/relationships/image" Target="../media/image51.png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22.jpg"/><Relationship Id="rId5" Type="http://schemas.openxmlformats.org/officeDocument/2006/relationships/image" Target="../media/image51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2I2e4rGr5uiyo61J9fppvI1tMFtAVd_H/view" TargetMode="External"/><Relationship Id="rId4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iBuNXlv2f27HFGD0KE91kledCCCDViZq/view" TargetMode="External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XeXBrEciEj_fCKPq3xHYb9Vnsipe14kq/view" TargetMode="External"/><Relationship Id="rId4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zsKHi2mWdf56u87ahE9pdZU00WPrv4qh/view" TargetMode="External"/><Relationship Id="rId4" Type="http://schemas.openxmlformats.org/officeDocument/2006/relationships/image" Target="../media/image3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SITo1jTxXBZwxBZjiT2JaSOQhuxSaf8w/view" TargetMode="External"/><Relationship Id="rId4" Type="http://schemas.openxmlformats.org/officeDocument/2006/relationships/image" Target="../media/image33.jpg"/><Relationship Id="rId5" Type="http://schemas.openxmlformats.org/officeDocument/2006/relationships/hyperlink" Target="http://drive.google.com/file/d/1bodcJVieN8EX-9o6iNsP-P3moJXubfq3/view" TargetMode="External"/><Relationship Id="rId6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zcmM6VDowa7Nf9c-QY3DBdPlNM3JNYER/view" TargetMode="External"/><Relationship Id="rId4" Type="http://schemas.openxmlformats.org/officeDocument/2006/relationships/image" Target="../media/image40.jpg"/><Relationship Id="rId5" Type="http://schemas.openxmlformats.org/officeDocument/2006/relationships/hyperlink" Target="http://drive.google.com/file/d/1UyvA7QaIV9lh0lQx9zakDyeZOj1WcH-g/view" TargetMode="External"/><Relationship Id="rId6" Type="http://schemas.openxmlformats.org/officeDocument/2006/relationships/image" Target="../media/image4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jp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drive.google.com/file/d/1yYHfwHtryHz7ZDQCJ0jG7tVY59BM0oDP/view" TargetMode="External"/><Relationship Id="rId4" Type="http://schemas.openxmlformats.org/officeDocument/2006/relationships/image" Target="../media/image47.jpg"/><Relationship Id="rId5" Type="http://schemas.openxmlformats.org/officeDocument/2006/relationships/hyperlink" Target="http://drive.google.com/file/d/1yDAIa2-x2LWWf9ufnUSl0gX-3I-_7KAF/view" TargetMode="External"/><Relationship Id="rId6" Type="http://schemas.openxmlformats.org/officeDocument/2006/relationships/image" Target="../media/image4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drive.google.com/file/d/11ZjDF6EPSZW-6t-5zH-S5XfkkTk6Ph-V/view" TargetMode="External"/><Relationship Id="rId4" Type="http://schemas.openxmlformats.org/officeDocument/2006/relationships/image" Target="../media/image4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drive.google.com/file/d/17zroAaW5yPQSVFZYCps-KoE9Z-QXk8aw/view" TargetMode="External"/><Relationship Id="rId4" Type="http://schemas.openxmlformats.org/officeDocument/2006/relationships/image" Target="../media/image4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drive.google.com/file/d/1YcRzO5DFUSt3qrokHYCo18hPECI19eIK/view" TargetMode="External"/><Relationship Id="rId4" Type="http://schemas.openxmlformats.org/officeDocument/2006/relationships/image" Target="../media/image48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320040" y="1483415"/>
            <a:ext cx="8503920" cy="7525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Motion Priors for Pose Estimation and Animation Workflows</a:t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20040" y="2383649"/>
            <a:ext cx="8503920" cy="563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/>
              <a:t>Luke Smith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725" y="4766773"/>
            <a:ext cx="1288549" cy="3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Part 1: </a:t>
            </a:r>
            <a:r>
              <a:rPr lang="en-US"/>
              <a:t>Pose estimation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Goal: Auto mo-cap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Evaluate and extend HuMoR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Part 2: </a:t>
            </a:r>
            <a:r>
              <a:rPr lang="en-US"/>
              <a:t>Animation workflows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Goal: General motion prior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Investigate diffusion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was our approach?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1: HuMoR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20047" y="877825"/>
            <a:ext cx="60417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2000"/>
              <a:t>Motion </a:t>
            </a:r>
            <a:r>
              <a:rPr b="1" lang="en-US" sz="2000"/>
              <a:t>prior</a:t>
            </a:r>
            <a:endParaRPr b="1" sz="2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2000"/>
              <a:t>Motion improving optimiser</a:t>
            </a:r>
            <a:endParaRPr sz="2000"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HuMoR Paper</a:t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1769036" y="1828175"/>
            <a:ext cx="2686500" cy="270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187" name="Google Shape;187;p25"/>
          <p:cNvPicPr preferRelativeResize="0"/>
          <p:nvPr/>
        </p:nvPicPr>
        <p:blipFill rotWithShape="1">
          <a:blip r:embed="rId3">
            <a:alphaModFix/>
          </a:blip>
          <a:srcRect b="0" l="36040" r="0" t="0"/>
          <a:stretch/>
        </p:blipFill>
        <p:spPr>
          <a:xfrm>
            <a:off x="2758445" y="1864570"/>
            <a:ext cx="4969831" cy="2670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188" name="Google Shape;188;p25"/>
          <p:cNvPicPr preferRelativeResize="0"/>
          <p:nvPr/>
        </p:nvPicPr>
        <p:blipFill rotWithShape="1">
          <a:blip r:embed="rId3">
            <a:alphaModFix/>
          </a:blip>
          <a:srcRect b="46395" l="509" r="85647" t="0"/>
          <a:stretch/>
        </p:blipFill>
        <p:spPr>
          <a:xfrm>
            <a:off x="1718850" y="1699300"/>
            <a:ext cx="1039595" cy="138331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5088125" y="4354550"/>
            <a:ext cx="2727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Image adapted from </a:t>
            </a:r>
            <a:r>
              <a:rPr lang="en-US" sz="1300">
                <a:solidFill>
                  <a:srgbClr val="CCCCCC"/>
                </a:solidFill>
              </a:rPr>
              <a:t>[RBH+21]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20047" y="877825"/>
            <a:ext cx="60417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2000"/>
              <a:t>Motion prior</a:t>
            </a:r>
            <a:endParaRPr sz="2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2000"/>
              <a:t>Motion improving </a:t>
            </a:r>
            <a:r>
              <a:rPr b="1" lang="en-US" sz="2000"/>
              <a:t>optimiser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HuMoR Paper</a:t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5964355" y="877833"/>
            <a:ext cx="1344600" cy="135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198" name="Google Shape;198;p26"/>
          <p:cNvPicPr preferRelativeResize="0"/>
          <p:nvPr/>
        </p:nvPicPr>
        <p:blipFill rotWithShape="1">
          <a:blip r:embed="rId3">
            <a:alphaModFix/>
          </a:blip>
          <a:srcRect b="0" l="36040" r="0" t="0"/>
          <a:stretch/>
        </p:blipFill>
        <p:spPr>
          <a:xfrm>
            <a:off x="6540560" y="969121"/>
            <a:ext cx="2346147" cy="1263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199" name="Google Shape;199;p26"/>
          <p:cNvPicPr preferRelativeResize="0"/>
          <p:nvPr/>
        </p:nvPicPr>
        <p:blipFill rotWithShape="1">
          <a:blip r:embed="rId3">
            <a:alphaModFix/>
          </a:blip>
          <a:srcRect b="46395" l="509" r="85647" t="0"/>
          <a:stretch/>
        </p:blipFill>
        <p:spPr>
          <a:xfrm>
            <a:off x="6049790" y="890932"/>
            <a:ext cx="490769" cy="65444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/>
          <p:nvPr/>
        </p:nvSpPr>
        <p:spPr>
          <a:xfrm>
            <a:off x="1235450" y="2462772"/>
            <a:ext cx="601500" cy="22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 b="266" l="20070" r="0" t="25598"/>
          <a:stretch/>
        </p:blipFill>
        <p:spPr>
          <a:xfrm>
            <a:off x="1669000" y="2019019"/>
            <a:ext cx="6185452" cy="266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202" name="Google Shape;202;p26"/>
          <p:cNvPicPr preferRelativeResize="0"/>
          <p:nvPr/>
        </p:nvPicPr>
        <p:blipFill rotWithShape="1">
          <a:blip r:embed="rId3">
            <a:alphaModFix/>
          </a:blip>
          <a:srcRect b="48331" l="5598" r="88820" t="14338"/>
          <a:stretch/>
        </p:blipFill>
        <p:spPr>
          <a:xfrm>
            <a:off x="1461275" y="2535445"/>
            <a:ext cx="50310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203" name="Google Shape;203;p26"/>
          <p:cNvPicPr preferRelativeResize="0"/>
          <p:nvPr/>
        </p:nvPicPr>
        <p:blipFill rotWithShape="1">
          <a:blip r:embed="rId3">
            <a:alphaModFix/>
          </a:blip>
          <a:srcRect b="4303" l="5104" r="89314" t="55809"/>
          <a:stretch/>
        </p:blipFill>
        <p:spPr>
          <a:xfrm>
            <a:off x="3939350" y="2058960"/>
            <a:ext cx="248101" cy="6106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204" name="Google Shape;204;p26"/>
          <p:cNvPicPr preferRelativeResize="0"/>
          <p:nvPr/>
        </p:nvPicPr>
        <p:blipFill rotWithShape="1">
          <a:blip r:embed="rId3">
            <a:alphaModFix/>
          </a:blip>
          <a:srcRect b="4303" l="5104" r="89314" t="55809"/>
          <a:stretch/>
        </p:blipFill>
        <p:spPr>
          <a:xfrm>
            <a:off x="5663375" y="2058960"/>
            <a:ext cx="248101" cy="6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7226800" y="2033300"/>
            <a:ext cx="2013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CCCCC"/>
                </a:solidFill>
              </a:rPr>
              <a:t>Image adapted from [RBH+21]</a:t>
            </a:r>
            <a:endParaRPr sz="8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5945975" y="877825"/>
            <a:ext cx="698400" cy="8025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7063054" y="1621750"/>
            <a:ext cx="303000" cy="4371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960366" y="2259572"/>
            <a:ext cx="601500" cy="36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6"/>
          <p:cNvCxnSpPr/>
          <p:nvPr/>
        </p:nvCxnSpPr>
        <p:spPr>
          <a:xfrm flipH="1">
            <a:off x="2507850" y="1512800"/>
            <a:ext cx="3395400" cy="1391700"/>
          </a:xfrm>
          <a:prstGeom prst="straightConnector1">
            <a:avLst/>
          </a:prstGeom>
          <a:noFill/>
          <a:ln cap="flat" cmpd="sng" w="1905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6"/>
          <p:cNvCxnSpPr/>
          <p:nvPr/>
        </p:nvCxnSpPr>
        <p:spPr>
          <a:xfrm flipH="1">
            <a:off x="4551750" y="2058950"/>
            <a:ext cx="2511300" cy="1518000"/>
          </a:xfrm>
          <a:prstGeom prst="straightConnector1">
            <a:avLst/>
          </a:prstGeom>
          <a:noFill/>
          <a:ln cap="flat" cmpd="sng" w="1905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7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Optimisation</a:t>
            </a:r>
            <a:endParaRPr sz="2200"/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268" l="20070" r="0" t="258"/>
          <a:stretch/>
        </p:blipFill>
        <p:spPr>
          <a:xfrm>
            <a:off x="1675677" y="1008625"/>
            <a:ext cx="6185452" cy="35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/>
          <p:nvPr/>
        </p:nvSpPr>
        <p:spPr>
          <a:xfrm>
            <a:off x="1235450" y="2370316"/>
            <a:ext cx="601500" cy="22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960366" y="2259572"/>
            <a:ext cx="601500" cy="36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220" name="Google Shape;220;p27"/>
          <p:cNvPicPr preferRelativeResize="0"/>
          <p:nvPr/>
        </p:nvPicPr>
        <p:blipFill rotWithShape="1">
          <a:blip r:embed="rId4">
            <a:alphaModFix/>
          </a:blip>
          <a:srcRect b="48331" l="5598" r="88820" t="14338"/>
          <a:stretch/>
        </p:blipFill>
        <p:spPr>
          <a:xfrm>
            <a:off x="1467950" y="2437601"/>
            <a:ext cx="50310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221" name="Google Shape;221;p27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3946025" y="1961116"/>
            <a:ext cx="248101" cy="6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1283363" y="1818763"/>
            <a:ext cx="248100" cy="70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223" name="Google Shape;223;p27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5670050" y="1961116"/>
            <a:ext cx="248101" cy="6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2809881" y="1075102"/>
            <a:ext cx="1100400" cy="5193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7"/>
          <p:cNvCxnSpPr>
            <a:endCxn id="224" idx="2"/>
          </p:cNvCxnSpPr>
          <p:nvPr/>
        </p:nvCxnSpPr>
        <p:spPr>
          <a:xfrm flipH="1" rot="10800000">
            <a:off x="1709481" y="1334752"/>
            <a:ext cx="1100400" cy="2673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7"/>
          <p:cNvSpPr txBox="1"/>
          <p:nvPr/>
        </p:nvSpPr>
        <p:spPr>
          <a:xfrm>
            <a:off x="218425" y="1667500"/>
            <a:ext cx="2662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Optimise initial pose + latent transitions</a:t>
            </a:r>
            <a:endParaRPr b="1"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Optimisation</a:t>
            </a:r>
            <a:endParaRPr sz="2200"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268" l="20070" r="0" t="258"/>
          <a:stretch/>
        </p:blipFill>
        <p:spPr>
          <a:xfrm>
            <a:off x="1675677" y="1008625"/>
            <a:ext cx="6185452" cy="35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1235450" y="2370316"/>
            <a:ext cx="601500" cy="22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960366" y="2259572"/>
            <a:ext cx="601500" cy="36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236" name="Google Shape;236;p28"/>
          <p:cNvPicPr preferRelativeResize="0"/>
          <p:nvPr/>
        </p:nvPicPr>
        <p:blipFill rotWithShape="1">
          <a:blip r:embed="rId4">
            <a:alphaModFix/>
          </a:blip>
          <a:srcRect b="48331" l="5598" r="88820" t="14338"/>
          <a:stretch/>
        </p:blipFill>
        <p:spPr>
          <a:xfrm>
            <a:off x="1467950" y="2437601"/>
            <a:ext cx="50310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237" name="Google Shape;237;p28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3946025" y="1961116"/>
            <a:ext cx="248101" cy="6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1283363" y="1818763"/>
            <a:ext cx="248100" cy="70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239" name="Google Shape;239;p28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5670050" y="1961116"/>
            <a:ext cx="248101" cy="61063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/>
          <p:nvPr/>
        </p:nvSpPr>
        <p:spPr>
          <a:xfrm>
            <a:off x="3730625" y="1910275"/>
            <a:ext cx="698400" cy="12966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8"/>
          <p:cNvCxnSpPr/>
          <p:nvPr/>
        </p:nvCxnSpPr>
        <p:spPr>
          <a:xfrm>
            <a:off x="2468575" y="1936750"/>
            <a:ext cx="1198800" cy="3336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8"/>
          <p:cNvSpPr txBox="1"/>
          <p:nvPr/>
        </p:nvSpPr>
        <p:spPr>
          <a:xfrm>
            <a:off x="218425" y="1667500"/>
            <a:ext cx="2662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Each step: rollout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5444900" y="1910275"/>
            <a:ext cx="698400" cy="12966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308" l="18200" r="0" t="317"/>
          <a:stretch/>
        </p:blipFill>
        <p:spPr>
          <a:xfrm>
            <a:off x="1653800" y="1001075"/>
            <a:ext cx="6330348" cy="358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29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Optimisation</a:t>
            </a:r>
            <a:endParaRPr sz="2200"/>
          </a:p>
        </p:txBody>
      </p:sp>
      <p:sp>
        <p:nvSpPr>
          <p:cNvPr id="251" name="Google Shape;251;p29"/>
          <p:cNvSpPr/>
          <p:nvPr/>
        </p:nvSpPr>
        <p:spPr>
          <a:xfrm>
            <a:off x="1235450" y="2359140"/>
            <a:ext cx="601500" cy="22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960366" y="2147812"/>
            <a:ext cx="601500" cy="36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1381125" y="4106725"/>
            <a:ext cx="204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Motion Prior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254" name="Google Shape;254;p29"/>
          <p:cNvCxnSpPr/>
          <p:nvPr/>
        </p:nvCxnSpPr>
        <p:spPr>
          <a:xfrm>
            <a:off x="3062450" y="4344775"/>
            <a:ext cx="984600" cy="9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9"/>
          <p:cNvSpPr/>
          <p:nvPr/>
        </p:nvSpPr>
        <p:spPr>
          <a:xfrm>
            <a:off x="3430200" y="1708000"/>
            <a:ext cx="1504800" cy="5715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4017971" y="4116750"/>
            <a:ext cx="866400" cy="4770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257" name="Google Shape;257;p29"/>
          <p:cNvPicPr preferRelativeResize="0"/>
          <p:nvPr/>
        </p:nvPicPr>
        <p:blipFill rotWithShape="1">
          <a:blip r:embed="rId4">
            <a:alphaModFix/>
          </a:blip>
          <a:srcRect b="48331" l="5598" r="88820" t="14338"/>
          <a:stretch/>
        </p:blipFill>
        <p:spPr>
          <a:xfrm>
            <a:off x="1467950" y="2437601"/>
            <a:ext cx="50310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258" name="Google Shape;258;p29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7113075" y="2403475"/>
            <a:ext cx="470850" cy="11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/>
          <p:nvPr/>
        </p:nvSpPr>
        <p:spPr>
          <a:xfrm>
            <a:off x="1283363" y="1818763"/>
            <a:ext cx="248100" cy="70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320050" y="1544500"/>
            <a:ext cx="204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Apply losses to rollout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261" name="Google Shape;261;p29"/>
          <p:cNvCxnSpPr>
            <a:endCxn id="255" idx="2"/>
          </p:cNvCxnSpPr>
          <p:nvPr/>
        </p:nvCxnSpPr>
        <p:spPr>
          <a:xfrm>
            <a:off x="2301900" y="1928650"/>
            <a:ext cx="1128300" cy="651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Optimisation</a:t>
            </a:r>
            <a:r>
              <a:rPr lang="en-US"/>
              <a:t> - Good</a:t>
            </a:r>
            <a:endParaRPr sz="2200"/>
          </a:p>
        </p:txBody>
      </p:sp>
      <p:pic>
        <p:nvPicPr>
          <p:cNvPr id="268" name="Google Shape;268;p30" title="good_occlusion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050" y="1131314"/>
            <a:ext cx="5981901" cy="33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31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Optimisation - Bad</a:t>
            </a:r>
            <a:endParaRPr sz="2200"/>
          </a:p>
        </p:txBody>
      </p:sp>
      <p:pic>
        <p:nvPicPr>
          <p:cNvPr id="275" name="Google Shape;275;p31" title="bad_baddd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063" y="1132626"/>
            <a:ext cx="5981872" cy="336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320050" y="877825"/>
            <a:ext cx="51882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 Promising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  Issues due to </a:t>
            </a:r>
            <a:r>
              <a:rPr b="1" lang="en-US"/>
              <a:t>rollout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Error accumulation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Slow! - </a:t>
            </a:r>
            <a:r>
              <a:rPr lang="en-US"/>
              <a:t>20mins for 8s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Next: improvement</a:t>
            </a:r>
            <a:endParaRPr/>
          </a:p>
        </p:txBody>
      </p:sp>
      <p:sp>
        <p:nvSpPr>
          <p:cNvPr id="281" name="Google Shape;281;p32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32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Investigation Conclusion</a:t>
            </a:r>
            <a:endParaRPr sz="2200"/>
          </a:p>
        </p:txBody>
      </p:sp>
      <p:sp>
        <p:nvSpPr>
          <p:cNvPr id="283" name="Google Shape;283;p32"/>
          <p:cNvSpPr/>
          <p:nvPr/>
        </p:nvSpPr>
        <p:spPr>
          <a:xfrm>
            <a:off x="5420825" y="1517000"/>
            <a:ext cx="707100" cy="161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 b="270" l="20070" r="0" t="20238"/>
          <a:stretch/>
        </p:blipFill>
        <p:spPr>
          <a:xfrm>
            <a:off x="5883801" y="1531777"/>
            <a:ext cx="3465498" cy="1603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285" name="Google Shape;285;p32"/>
          <p:cNvPicPr preferRelativeResize="0"/>
          <p:nvPr/>
        </p:nvPicPr>
        <p:blipFill rotWithShape="1">
          <a:blip r:embed="rId4">
            <a:alphaModFix/>
          </a:blip>
          <a:srcRect b="48331" l="5598" r="88820" t="14338"/>
          <a:stretch/>
        </p:blipFill>
        <p:spPr>
          <a:xfrm>
            <a:off x="5767420" y="1929251"/>
            <a:ext cx="281870" cy="649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286" name="Google Shape;286;p32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7155801" y="1662288"/>
            <a:ext cx="138998" cy="34212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/>
          <p:nvPr/>
        </p:nvSpPr>
        <p:spPr>
          <a:xfrm>
            <a:off x="5664001" y="1582531"/>
            <a:ext cx="1389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288" name="Google Shape;288;p32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8121713" y="1662288"/>
            <a:ext cx="138998" cy="34212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7035119" y="1633803"/>
            <a:ext cx="391200" cy="7266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7995569" y="1633803"/>
            <a:ext cx="391200" cy="7266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20041" y="3305176"/>
            <a:ext cx="8503919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&amp; Motivation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/>
          <p:nvPr/>
        </p:nvSpPr>
        <p:spPr>
          <a:xfrm>
            <a:off x="709477" y="1924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33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Break the rollout!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12739" r="0" t="42366"/>
          <a:stretch/>
        </p:blipFill>
        <p:spPr>
          <a:xfrm>
            <a:off x="1163150" y="2206625"/>
            <a:ext cx="7269827" cy="2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/>
          <p:nvPr/>
        </p:nvSpPr>
        <p:spPr>
          <a:xfrm>
            <a:off x="2965300" y="976598"/>
            <a:ext cx="389400" cy="19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300" name="Google Shape;300;p33"/>
          <p:cNvPicPr preferRelativeResize="0"/>
          <p:nvPr/>
        </p:nvPicPr>
        <p:blipFill rotWithShape="1">
          <a:blip r:embed="rId4">
            <a:alphaModFix/>
          </a:blip>
          <a:srcRect b="48331" l="5598" r="88820" t="14338"/>
          <a:stretch/>
        </p:blipFill>
        <p:spPr>
          <a:xfrm>
            <a:off x="845975" y="2318926"/>
            <a:ext cx="503100" cy="11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/>
          <p:nvPr/>
        </p:nvSpPr>
        <p:spPr>
          <a:xfrm>
            <a:off x="661388" y="1700088"/>
            <a:ext cx="248100" cy="70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302" name="Google Shape;302;p33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3354700" y="2008168"/>
            <a:ext cx="389400" cy="958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303" name="Google Shape;303;p33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4205950" y="1367793"/>
            <a:ext cx="389400" cy="958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304" name="Google Shape;304;p33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6097900" y="2008168"/>
            <a:ext cx="389400" cy="958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305" name="Google Shape;305;p33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6766850" y="1328718"/>
            <a:ext cx="389400" cy="958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 rot="2981222">
            <a:off x="4017970" y="2309286"/>
            <a:ext cx="698341" cy="661733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 rot="2981222">
            <a:off x="6585876" y="2310734"/>
            <a:ext cx="698341" cy="653436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6945400" y="2588550"/>
            <a:ext cx="94200" cy="140400"/>
          </a:xfrm>
          <a:prstGeom prst="rect">
            <a:avLst/>
          </a:prstGeom>
          <a:solidFill>
            <a:srgbClr val="DE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 txBox="1"/>
          <p:nvPr/>
        </p:nvSpPr>
        <p:spPr>
          <a:xfrm>
            <a:off x="6864725" y="2484475"/>
            <a:ext cx="184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/>
          <p:nvPr/>
        </p:nvSpPr>
        <p:spPr>
          <a:xfrm>
            <a:off x="709477" y="1924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Break the rollout!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12739" r="0" t="42366"/>
          <a:stretch/>
        </p:blipFill>
        <p:spPr>
          <a:xfrm>
            <a:off x="1163150" y="2206625"/>
            <a:ext cx="7269827" cy="2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/>
          <p:nvPr/>
        </p:nvSpPr>
        <p:spPr>
          <a:xfrm>
            <a:off x="2965300" y="976598"/>
            <a:ext cx="389400" cy="19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319" name="Google Shape;319;p34"/>
          <p:cNvPicPr preferRelativeResize="0"/>
          <p:nvPr/>
        </p:nvPicPr>
        <p:blipFill rotWithShape="1">
          <a:blip r:embed="rId4">
            <a:alphaModFix/>
          </a:blip>
          <a:srcRect b="48331" l="5598" r="88820" t="14338"/>
          <a:stretch/>
        </p:blipFill>
        <p:spPr>
          <a:xfrm>
            <a:off x="845975" y="2318926"/>
            <a:ext cx="503100" cy="11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/>
          <p:nvPr/>
        </p:nvSpPr>
        <p:spPr>
          <a:xfrm>
            <a:off x="661388" y="1700088"/>
            <a:ext cx="248100" cy="70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umor_architecture.png" id="321" name="Google Shape;321;p34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3354700" y="2008168"/>
            <a:ext cx="389400" cy="958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322" name="Google Shape;322;p34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4205950" y="1367793"/>
            <a:ext cx="389400" cy="958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323" name="Google Shape;323;p34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6097900" y="2008168"/>
            <a:ext cx="389400" cy="958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or_architecture.png" id="324" name="Google Shape;324;p34"/>
          <p:cNvPicPr preferRelativeResize="0"/>
          <p:nvPr/>
        </p:nvPicPr>
        <p:blipFill rotWithShape="1">
          <a:blip r:embed="rId4">
            <a:alphaModFix/>
          </a:blip>
          <a:srcRect b="4303" l="5104" r="89314" t="55809"/>
          <a:stretch/>
        </p:blipFill>
        <p:spPr>
          <a:xfrm>
            <a:off x="6766850" y="1328718"/>
            <a:ext cx="389400" cy="95840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/>
          <p:nvPr/>
        </p:nvSpPr>
        <p:spPr>
          <a:xfrm rot="2981222">
            <a:off x="3662319" y="2144698"/>
            <a:ext cx="698341" cy="1594816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4"/>
          <p:cNvSpPr/>
          <p:nvPr/>
        </p:nvSpPr>
        <p:spPr>
          <a:xfrm rot="2981222">
            <a:off x="6176919" y="2144698"/>
            <a:ext cx="698341" cy="1594816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6945400" y="2588550"/>
            <a:ext cx="94200" cy="140400"/>
          </a:xfrm>
          <a:prstGeom prst="rect">
            <a:avLst/>
          </a:prstGeom>
          <a:solidFill>
            <a:srgbClr val="DECC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6864725" y="2484475"/>
            <a:ext cx="184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Improvements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Faster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More scalable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 </a:t>
            </a:r>
            <a:r>
              <a:rPr lang="en-US"/>
              <a:t>Lower performance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Trouble with error propagation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Difficult to balance</a:t>
            </a:r>
            <a:endParaRPr/>
          </a:p>
        </p:txBody>
      </p:sp>
      <p:sp>
        <p:nvSpPr>
          <p:cNvPr id="334" name="Google Shape;334;p35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35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did it go?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36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propagation</a:t>
            </a:r>
            <a:endParaRPr/>
          </a:p>
        </p:txBody>
      </p:sp>
      <p:pic>
        <p:nvPicPr>
          <p:cNvPr id="342" name="Google Shape;342;p36" title="stage3_results_decoded_short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525" y="1029187"/>
            <a:ext cx="6264550" cy="35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/>
          <p:nvPr/>
        </p:nvSpPr>
        <p:spPr>
          <a:xfrm>
            <a:off x="6234152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1828677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p37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Fighting losses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 rotWithShape="1">
          <a:blip r:embed="rId3">
            <a:alphaModFix/>
          </a:blip>
          <a:srcRect b="0" l="12741" r="39768" t="42366"/>
          <a:stretch/>
        </p:blipFill>
        <p:spPr>
          <a:xfrm>
            <a:off x="2472850" y="2587625"/>
            <a:ext cx="3956552" cy="2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/>
          <p:nvPr/>
        </p:nvSpPr>
        <p:spPr>
          <a:xfrm>
            <a:off x="2965300" y="976598"/>
            <a:ext cx="389400" cy="19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1463550" y="1492552"/>
            <a:ext cx="776100" cy="12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 rotWithShape="1">
          <a:blip r:embed="rId4">
            <a:alphaModFix/>
          </a:blip>
          <a:srcRect b="10918" l="35577" r="50820" t="35187"/>
          <a:stretch/>
        </p:blipFill>
        <p:spPr>
          <a:xfrm>
            <a:off x="5389098" y="976599"/>
            <a:ext cx="689742" cy="16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 b="23100" l="92337" r="2326" t="66528"/>
          <a:stretch/>
        </p:blipFill>
        <p:spPr>
          <a:xfrm>
            <a:off x="6281763" y="3404750"/>
            <a:ext cx="444477" cy="46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 rotWithShape="1">
          <a:blip r:embed="rId5">
            <a:alphaModFix/>
          </a:blip>
          <a:srcRect b="0" l="8897" r="12225" t="0"/>
          <a:stretch/>
        </p:blipFill>
        <p:spPr>
          <a:xfrm>
            <a:off x="4012450" y="976600"/>
            <a:ext cx="814037" cy="161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7"/>
          <p:cNvCxnSpPr>
            <a:endCxn id="354" idx="1"/>
          </p:cNvCxnSpPr>
          <p:nvPr/>
        </p:nvCxnSpPr>
        <p:spPr>
          <a:xfrm>
            <a:off x="4826598" y="1784925"/>
            <a:ext cx="56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7"/>
          <p:cNvSpPr/>
          <p:nvPr/>
        </p:nvSpPr>
        <p:spPr>
          <a:xfrm>
            <a:off x="4671300" y="2640675"/>
            <a:ext cx="562500" cy="76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/>
          <p:nvPr/>
        </p:nvSpPr>
        <p:spPr>
          <a:xfrm>
            <a:off x="6234152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1828677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8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38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Fighting losses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8"/>
          <p:cNvPicPr preferRelativeResize="0"/>
          <p:nvPr/>
        </p:nvPicPr>
        <p:blipFill rotWithShape="1">
          <a:blip r:embed="rId3">
            <a:alphaModFix/>
          </a:blip>
          <a:srcRect b="0" l="12741" r="39768" t="42366"/>
          <a:stretch/>
        </p:blipFill>
        <p:spPr>
          <a:xfrm>
            <a:off x="2472850" y="2587625"/>
            <a:ext cx="3956552" cy="2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8"/>
          <p:cNvSpPr/>
          <p:nvPr/>
        </p:nvSpPr>
        <p:spPr>
          <a:xfrm>
            <a:off x="2965300" y="976598"/>
            <a:ext cx="389400" cy="19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1463550" y="1492552"/>
            <a:ext cx="776100" cy="12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 rotWithShape="1">
          <a:blip r:embed="rId4">
            <a:alphaModFix/>
          </a:blip>
          <a:srcRect b="10918" l="35577" r="50820" t="35187"/>
          <a:stretch/>
        </p:blipFill>
        <p:spPr>
          <a:xfrm>
            <a:off x="5389098" y="976599"/>
            <a:ext cx="689742" cy="16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 rotWithShape="1">
          <a:blip r:embed="rId3">
            <a:alphaModFix/>
          </a:blip>
          <a:srcRect b="23100" l="92337" r="2326" t="66528"/>
          <a:stretch/>
        </p:blipFill>
        <p:spPr>
          <a:xfrm>
            <a:off x="6281763" y="3404750"/>
            <a:ext cx="444477" cy="46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925" y="1538150"/>
            <a:ext cx="930074" cy="144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8"/>
          <p:cNvCxnSpPr/>
          <p:nvPr/>
        </p:nvCxnSpPr>
        <p:spPr>
          <a:xfrm flipH="1" rot="10800000">
            <a:off x="3489100" y="2502950"/>
            <a:ext cx="1198500" cy="152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/>
          <p:nvPr/>
        </p:nvSpPr>
        <p:spPr>
          <a:xfrm>
            <a:off x="6234152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1828677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9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39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Fighting losses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9"/>
          <p:cNvPicPr preferRelativeResize="0"/>
          <p:nvPr/>
        </p:nvPicPr>
        <p:blipFill rotWithShape="1">
          <a:blip r:embed="rId3">
            <a:alphaModFix/>
          </a:blip>
          <a:srcRect b="0" l="12741" r="39768" t="42366"/>
          <a:stretch/>
        </p:blipFill>
        <p:spPr>
          <a:xfrm>
            <a:off x="2472850" y="2587625"/>
            <a:ext cx="3956552" cy="2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/>
          <p:nvPr/>
        </p:nvSpPr>
        <p:spPr>
          <a:xfrm>
            <a:off x="2965300" y="976598"/>
            <a:ext cx="389400" cy="19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/>
          <p:nvPr/>
        </p:nvSpPr>
        <p:spPr>
          <a:xfrm rot="2981222">
            <a:off x="4983379" y="2486798"/>
            <a:ext cx="698341" cy="1648247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1463550" y="1492552"/>
            <a:ext cx="776100" cy="12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9"/>
          <p:cNvPicPr preferRelativeResize="0"/>
          <p:nvPr/>
        </p:nvPicPr>
        <p:blipFill rotWithShape="1">
          <a:blip r:embed="rId4">
            <a:alphaModFix/>
          </a:blip>
          <a:srcRect b="10918" l="35577" r="50820" t="35187"/>
          <a:stretch/>
        </p:blipFill>
        <p:spPr>
          <a:xfrm>
            <a:off x="5389098" y="976599"/>
            <a:ext cx="689742" cy="16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9"/>
          <p:cNvPicPr preferRelativeResize="0"/>
          <p:nvPr/>
        </p:nvPicPr>
        <p:blipFill rotWithShape="1">
          <a:blip r:embed="rId3">
            <a:alphaModFix/>
          </a:blip>
          <a:srcRect b="23100" l="92337" r="2326" t="66528"/>
          <a:stretch/>
        </p:blipFill>
        <p:spPr>
          <a:xfrm>
            <a:off x="6281763" y="3404750"/>
            <a:ext cx="444477" cy="46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925" y="1538150"/>
            <a:ext cx="930074" cy="14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/>
          <p:nvPr/>
        </p:nvSpPr>
        <p:spPr>
          <a:xfrm>
            <a:off x="6234152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1828677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0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p40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Fighting losses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b="0" l="12741" r="39768" t="42366"/>
          <a:stretch/>
        </p:blipFill>
        <p:spPr>
          <a:xfrm>
            <a:off x="2472850" y="2587625"/>
            <a:ext cx="3956552" cy="2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/>
          <p:nvPr/>
        </p:nvSpPr>
        <p:spPr>
          <a:xfrm>
            <a:off x="2965300" y="976598"/>
            <a:ext cx="389400" cy="19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0"/>
          <p:cNvSpPr/>
          <p:nvPr/>
        </p:nvSpPr>
        <p:spPr>
          <a:xfrm rot="2981222">
            <a:off x="4594696" y="3292066"/>
            <a:ext cx="698341" cy="710672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/>
          <p:nvPr/>
        </p:nvSpPr>
        <p:spPr>
          <a:xfrm>
            <a:off x="1463550" y="1492552"/>
            <a:ext cx="776100" cy="12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0"/>
          <p:cNvPicPr preferRelativeResize="0"/>
          <p:nvPr/>
        </p:nvPicPr>
        <p:blipFill rotWithShape="1">
          <a:blip r:embed="rId4">
            <a:alphaModFix/>
          </a:blip>
          <a:srcRect b="21430" l="33436" r="48549" t="27774"/>
          <a:stretch/>
        </p:blipFill>
        <p:spPr>
          <a:xfrm>
            <a:off x="4513275" y="1713843"/>
            <a:ext cx="776099" cy="123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 rotWithShape="1">
          <a:blip r:embed="rId5">
            <a:alphaModFix/>
          </a:blip>
          <a:srcRect b="10918" l="35577" r="50820" t="35187"/>
          <a:stretch/>
        </p:blipFill>
        <p:spPr>
          <a:xfrm>
            <a:off x="5389098" y="976599"/>
            <a:ext cx="689742" cy="161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0"/>
          <p:cNvCxnSpPr/>
          <p:nvPr/>
        </p:nvCxnSpPr>
        <p:spPr>
          <a:xfrm flipH="1" rot="10800000">
            <a:off x="5222875" y="3103625"/>
            <a:ext cx="277800" cy="3333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4" name="Google Shape;404;p40"/>
          <p:cNvPicPr preferRelativeResize="0"/>
          <p:nvPr/>
        </p:nvPicPr>
        <p:blipFill rotWithShape="1">
          <a:blip r:embed="rId3">
            <a:alphaModFix/>
          </a:blip>
          <a:srcRect b="23100" l="92337" r="2326" t="66528"/>
          <a:stretch/>
        </p:blipFill>
        <p:spPr>
          <a:xfrm>
            <a:off x="6281763" y="3404750"/>
            <a:ext cx="444477" cy="468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0"/>
          <p:cNvSpPr txBox="1"/>
          <p:nvPr/>
        </p:nvSpPr>
        <p:spPr>
          <a:xfrm>
            <a:off x="5389100" y="3340625"/>
            <a:ext cx="309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Sit Down (+ arm up)</a:t>
            </a:r>
            <a:endParaRPr b="1" sz="1900">
              <a:solidFill>
                <a:srgbClr val="FF0000"/>
              </a:solidFill>
            </a:endParaRPr>
          </a:p>
        </p:txBody>
      </p:sp>
      <p:pic>
        <p:nvPicPr>
          <p:cNvPr id="406" name="Google Shape;4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9925" y="1538150"/>
            <a:ext cx="930074" cy="14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/>
          <p:nvPr/>
        </p:nvSpPr>
        <p:spPr>
          <a:xfrm>
            <a:off x="6234152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1828677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41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Fighting losses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1"/>
          <p:cNvPicPr preferRelativeResize="0"/>
          <p:nvPr/>
        </p:nvPicPr>
        <p:blipFill rotWithShape="1">
          <a:blip r:embed="rId3">
            <a:alphaModFix/>
          </a:blip>
          <a:srcRect b="0" l="12741" r="39768" t="42366"/>
          <a:stretch/>
        </p:blipFill>
        <p:spPr>
          <a:xfrm>
            <a:off x="2472850" y="2587625"/>
            <a:ext cx="3956552" cy="2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1"/>
          <p:cNvSpPr/>
          <p:nvPr/>
        </p:nvSpPr>
        <p:spPr>
          <a:xfrm>
            <a:off x="2965300" y="976598"/>
            <a:ext cx="389400" cy="19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 rot="2981222">
            <a:off x="5340821" y="2652291"/>
            <a:ext cx="698341" cy="710672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/>
          <p:nvPr/>
        </p:nvSpPr>
        <p:spPr>
          <a:xfrm>
            <a:off x="1463550" y="1492552"/>
            <a:ext cx="776100" cy="12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1"/>
          <p:cNvPicPr preferRelativeResize="0"/>
          <p:nvPr/>
        </p:nvPicPr>
        <p:blipFill rotWithShape="1">
          <a:blip r:embed="rId4">
            <a:alphaModFix/>
          </a:blip>
          <a:srcRect b="21430" l="33436" r="48549" t="27774"/>
          <a:stretch/>
        </p:blipFill>
        <p:spPr>
          <a:xfrm>
            <a:off x="4513275" y="1713843"/>
            <a:ext cx="776099" cy="123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5">
            <a:alphaModFix/>
          </a:blip>
          <a:srcRect b="10918" l="35577" r="50820" t="35187"/>
          <a:stretch/>
        </p:blipFill>
        <p:spPr>
          <a:xfrm>
            <a:off x="5389098" y="976599"/>
            <a:ext cx="689742" cy="161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41"/>
          <p:cNvCxnSpPr/>
          <p:nvPr/>
        </p:nvCxnSpPr>
        <p:spPr>
          <a:xfrm flipH="1">
            <a:off x="3651300" y="3016250"/>
            <a:ext cx="1682700" cy="10875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41"/>
          <p:cNvSpPr txBox="1"/>
          <p:nvPr/>
        </p:nvSpPr>
        <p:spPr>
          <a:xfrm>
            <a:off x="2708252" y="2658125"/>
            <a:ext cx="188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Arm down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(+ s</a:t>
            </a:r>
            <a:r>
              <a:rPr b="1" lang="en-US" sz="1900">
                <a:solidFill>
                  <a:srgbClr val="FF0000"/>
                </a:solidFill>
              </a:rPr>
              <a:t>tand up…)</a:t>
            </a:r>
            <a:endParaRPr b="1" sz="1900">
              <a:solidFill>
                <a:srgbClr val="FF0000"/>
              </a:solidFill>
            </a:endParaRPr>
          </a:p>
        </p:txBody>
      </p:sp>
      <p:pic>
        <p:nvPicPr>
          <p:cNvPr id="423" name="Google Shape;423;p41"/>
          <p:cNvPicPr preferRelativeResize="0"/>
          <p:nvPr/>
        </p:nvPicPr>
        <p:blipFill rotWithShape="1">
          <a:blip r:embed="rId3">
            <a:alphaModFix/>
          </a:blip>
          <a:srcRect b="23100" l="92337" r="2326" t="66528"/>
          <a:stretch/>
        </p:blipFill>
        <p:spPr>
          <a:xfrm>
            <a:off x="6281763" y="3404750"/>
            <a:ext cx="444477" cy="46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9925" y="1538150"/>
            <a:ext cx="930074" cy="14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/>
          <p:nvPr/>
        </p:nvSpPr>
        <p:spPr>
          <a:xfrm>
            <a:off x="6234152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2"/>
          <p:cNvSpPr/>
          <p:nvPr/>
        </p:nvSpPr>
        <p:spPr>
          <a:xfrm>
            <a:off x="1828677" y="2305080"/>
            <a:ext cx="776100" cy="240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42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Fighting losses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2"/>
          <p:cNvPicPr preferRelativeResize="0"/>
          <p:nvPr/>
        </p:nvPicPr>
        <p:blipFill rotWithShape="1">
          <a:blip r:embed="rId3">
            <a:alphaModFix/>
          </a:blip>
          <a:srcRect b="0" l="12741" r="39768" t="42366"/>
          <a:stretch/>
        </p:blipFill>
        <p:spPr>
          <a:xfrm>
            <a:off x="2472850" y="2587625"/>
            <a:ext cx="3956552" cy="2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2"/>
          <p:cNvSpPr/>
          <p:nvPr/>
        </p:nvSpPr>
        <p:spPr>
          <a:xfrm>
            <a:off x="2965300" y="976598"/>
            <a:ext cx="389400" cy="19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/>
          <p:nvPr/>
        </p:nvSpPr>
        <p:spPr>
          <a:xfrm rot="2981222">
            <a:off x="5340821" y="2652291"/>
            <a:ext cx="698341" cy="710672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/>
          <p:nvPr/>
        </p:nvSpPr>
        <p:spPr>
          <a:xfrm>
            <a:off x="1463550" y="1492552"/>
            <a:ext cx="776100" cy="12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b="21430" l="33436" r="48549" t="27774"/>
          <a:stretch/>
        </p:blipFill>
        <p:spPr>
          <a:xfrm>
            <a:off x="4513275" y="1713843"/>
            <a:ext cx="776099" cy="123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 rotWithShape="1">
          <a:blip r:embed="rId5">
            <a:alphaModFix/>
          </a:blip>
          <a:srcRect b="10918" l="35577" r="50820" t="35187"/>
          <a:stretch/>
        </p:blipFill>
        <p:spPr>
          <a:xfrm>
            <a:off x="5389098" y="976599"/>
            <a:ext cx="689742" cy="161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2"/>
          <p:cNvCxnSpPr/>
          <p:nvPr/>
        </p:nvCxnSpPr>
        <p:spPr>
          <a:xfrm flipH="1">
            <a:off x="3651300" y="3016250"/>
            <a:ext cx="1682700" cy="10875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b="23100" l="92337" r="2326" t="66528"/>
          <a:stretch/>
        </p:blipFill>
        <p:spPr>
          <a:xfrm>
            <a:off x="6281763" y="3404750"/>
            <a:ext cx="444477" cy="46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9925" y="1538150"/>
            <a:ext cx="930074" cy="14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2"/>
          <p:cNvSpPr txBox="1"/>
          <p:nvPr/>
        </p:nvSpPr>
        <p:spPr>
          <a:xfrm>
            <a:off x="482088" y="3952175"/>
            <a:ext cx="159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Detach?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443" name="Google Shape;443;p42"/>
          <p:cNvCxnSpPr/>
          <p:nvPr/>
        </p:nvCxnSpPr>
        <p:spPr>
          <a:xfrm>
            <a:off x="1686225" y="4210250"/>
            <a:ext cx="14424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42"/>
          <p:cNvSpPr txBox="1"/>
          <p:nvPr/>
        </p:nvSpPr>
        <p:spPr>
          <a:xfrm>
            <a:off x="2708252" y="2658125"/>
            <a:ext cx="188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Arm down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(+ stand up…)</a:t>
            </a:r>
            <a:endParaRPr b="1"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1080300" y="2322825"/>
            <a:ext cx="7135800" cy="200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20050" y="877825"/>
            <a:ext cx="62655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</a:t>
            </a:r>
            <a:r>
              <a:rPr lang="en-US"/>
              <a:t> model that has </a:t>
            </a:r>
            <a:r>
              <a:rPr b="1" lang="en-US"/>
              <a:t>learnt how humans move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Motion Priors</a:t>
            </a:r>
            <a:endParaRPr/>
          </a:p>
        </p:txBody>
      </p:sp>
      <p:pic>
        <p:nvPicPr>
          <p:cNvPr descr="nn.png"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3480" y="561592"/>
            <a:ext cx="4913529" cy="5449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n.png"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899" y="2319088"/>
            <a:ext cx="1744464" cy="19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0" l="30594" r="20672" t="0"/>
          <a:stretch/>
        </p:blipFill>
        <p:spPr>
          <a:xfrm>
            <a:off x="1289113" y="2408747"/>
            <a:ext cx="3668938" cy="175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78445" r="10839" t="0"/>
          <a:stretch/>
        </p:blipFill>
        <p:spPr>
          <a:xfrm>
            <a:off x="7185973" y="2408750"/>
            <a:ext cx="806650" cy="17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6558300" y="4177750"/>
            <a:ext cx="1976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Image from [</a:t>
            </a:r>
            <a:r>
              <a:rPr lang="en-US" sz="1300">
                <a:solidFill>
                  <a:srgbClr val="CCCCCC"/>
                </a:solidFill>
              </a:rPr>
              <a:t>SMK22]</a:t>
            </a:r>
            <a:endParaRPr sz="13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 Autoregression is slow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 Optimising</a:t>
            </a:r>
            <a:r>
              <a:rPr lang="en-US"/>
              <a:t> </a:t>
            </a:r>
            <a:r>
              <a:rPr lang="en-US"/>
              <a:t>a </a:t>
            </a:r>
            <a:r>
              <a:rPr b="1" lang="en-US"/>
              <a:t>global sequence</a:t>
            </a:r>
            <a:r>
              <a:rPr lang="en-US"/>
              <a:t> </a:t>
            </a:r>
            <a:r>
              <a:rPr lang="en-US"/>
              <a:t>with </a:t>
            </a:r>
            <a:r>
              <a:rPr b="1" lang="en-US"/>
              <a:t>local 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updates</a:t>
            </a:r>
            <a:r>
              <a:rPr lang="en-US"/>
              <a:t> is tough → no gains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Next → s</a:t>
            </a:r>
            <a:r>
              <a:rPr lang="en-US"/>
              <a:t>equence level models</a:t>
            </a:r>
            <a:endParaRPr/>
          </a:p>
        </p:txBody>
      </p:sp>
      <p:sp>
        <p:nvSpPr>
          <p:cNvPr id="450" name="Google Shape;450;p43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43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- HuMoR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2: Motion Diffusion Models</a:t>
            </a:r>
            <a:endParaRPr/>
          </a:p>
        </p:txBody>
      </p:sp>
      <p:sp>
        <p:nvSpPr>
          <p:cNvPr id="457" name="Google Shape;457;p44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45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</p:txBody>
      </p:sp>
      <p:pic>
        <p:nvPicPr>
          <p:cNvPr id="464" name="Google Shape;4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63" y="2042937"/>
            <a:ext cx="7989676" cy="13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>
            <p:ph idx="1" type="body"/>
          </p:nvPr>
        </p:nvSpPr>
        <p:spPr>
          <a:xfrm>
            <a:off x="7452600" y="4347175"/>
            <a:ext cx="1995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Image from [HJA20]</a:t>
            </a:r>
            <a:endParaRPr sz="1300">
              <a:solidFill>
                <a:srgbClr val="CCCCCC"/>
              </a:solidFill>
            </a:endParaRPr>
          </a:p>
        </p:txBody>
      </p:sp>
      <p:cxnSp>
        <p:nvCxnSpPr>
          <p:cNvPr id="466" name="Google Shape;466;p45"/>
          <p:cNvCxnSpPr/>
          <p:nvPr/>
        </p:nvCxnSpPr>
        <p:spPr>
          <a:xfrm>
            <a:off x="7807800" y="1626350"/>
            <a:ext cx="410700" cy="9810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5"/>
          <p:cNvSpPr txBox="1"/>
          <p:nvPr/>
        </p:nvSpPr>
        <p:spPr>
          <a:xfrm>
            <a:off x="6015275" y="1195724"/>
            <a:ext cx="348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B220C"/>
                </a:solidFill>
              </a:rPr>
              <a:t>Commonly for images</a:t>
            </a:r>
            <a:endParaRPr sz="1800">
              <a:solidFill>
                <a:srgbClr val="EB220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p46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</p:txBody>
      </p:sp>
      <p:pic>
        <p:nvPicPr>
          <p:cNvPr id="474" name="Google Shape;4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63" y="2042937"/>
            <a:ext cx="7989676" cy="13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6"/>
          <p:cNvSpPr txBox="1"/>
          <p:nvPr/>
        </p:nvSpPr>
        <p:spPr>
          <a:xfrm>
            <a:off x="297350" y="3395249"/>
            <a:ext cx="348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Deterministic noising function</a:t>
            </a:r>
            <a:endParaRPr sz="2400">
              <a:solidFill>
                <a:srgbClr val="EB220C"/>
              </a:solidFill>
            </a:endParaRPr>
          </a:p>
        </p:txBody>
      </p:sp>
      <p:cxnSp>
        <p:nvCxnSpPr>
          <p:cNvPr id="476" name="Google Shape;476;p46"/>
          <p:cNvCxnSpPr/>
          <p:nvPr/>
        </p:nvCxnSpPr>
        <p:spPr>
          <a:xfrm flipH="1" rot="10800000">
            <a:off x="3376025" y="3413900"/>
            <a:ext cx="842700" cy="2649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46"/>
          <p:cNvSpPr txBox="1"/>
          <p:nvPr>
            <p:ph idx="1" type="body"/>
          </p:nvPr>
        </p:nvSpPr>
        <p:spPr>
          <a:xfrm>
            <a:off x="7452600" y="4347175"/>
            <a:ext cx="1995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Image from [HJA20]</a:t>
            </a:r>
            <a:endParaRPr sz="13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7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47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</p:txBody>
      </p:sp>
      <p:pic>
        <p:nvPicPr>
          <p:cNvPr id="484" name="Google Shape;4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63" y="2042937"/>
            <a:ext cx="7989676" cy="13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7"/>
          <p:cNvSpPr txBox="1"/>
          <p:nvPr/>
        </p:nvSpPr>
        <p:spPr>
          <a:xfrm>
            <a:off x="297350" y="3395249"/>
            <a:ext cx="348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Deterministic noising function</a:t>
            </a:r>
            <a:endParaRPr sz="2400">
              <a:solidFill>
                <a:srgbClr val="EB220C"/>
              </a:solidFill>
            </a:endParaRPr>
          </a:p>
        </p:txBody>
      </p:sp>
      <p:sp>
        <p:nvSpPr>
          <p:cNvPr id="486" name="Google Shape;486;p47"/>
          <p:cNvSpPr txBox="1"/>
          <p:nvPr/>
        </p:nvSpPr>
        <p:spPr>
          <a:xfrm>
            <a:off x="320050" y="1254200"/>
            <a:ext cx="343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Learned denoising function</a:t>
            </a:r>
            <a:endParaRPr sz="2400">
              <a:solidFill>
                <a:srgbClr val="EB220C"/>
              </a:solidFill>
            </a:endParaRPr>
          </a:p>
        </p:txBody>
      </p:sp>
      <p:cxnSp>
        <p:nvCxnSpPr>
          <p:cNvPr id="487" name="Google Shape;487;p47"/>
          <p:cNvCxnSpPr/>
          <p:nvPr/>
        </p:nvCxnSpPr>
        <p:spPr>
          <a:xfrm>
            <a:off x="3175000" y="1762125"/>
            <a:ext cx="1055700" cy="3096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47"/>
          <p:cNvCxnSpPr/>
          <p:nvPr/>
        </p:nvCxnSpPr>
        <p:spPr>
          <a:xfrm flipH="1" rot="10800000">
            <a:off x="3376025" y="3413900"/>
            <a:ext cx="842700" cy="2649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47"/>
          <p:cNvSpPr txBox="1"/>
          <p:nvPr>
            <p:ph idx="1" type="body"/>
          </p:nvPr>
        </p:nvSpPr>
        <p:spPr>
          <a:xfrm>
            <a:off x="7452600" y="4347175"/>
            <a:ext cx="1995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Image from [HJA20]</a:t>
            </a:r>
            <a:endParaRPr sz="13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48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Motion </a:t>
            </a:r>
            <a:r>
              <a:rPr lang="en-US"/>
              <a:t>Diffusion</a:t>
            </a:r>
            <a:endParaRPr/>
          </a:p>
        </p:txBody>
      </p:sp>
      <p:pic>
        <p:nvPicPr>
          <p:cNvPr id="496" name="Google Shape;4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63" y="2042937"/>
            <a:ext cx="7989676" cy="13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8"/>
          <p:cNvSpPr txBox="1"/>
          <p:nvPr>
            <p:ph idx="1" type="body"/>
          </p:nvPr>
        </p:nvSpPr>
        <p:spPr>
          <a:xfrm>
            <a:off x="5435200" y="4331475"/>
            <a:ext cx="3972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Images adapted from from [HJA20] and [TCL22]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</a:endParaRPr>
          </a:p>
        </p:txBody>
      </p:sp>
      <p:sp>
        <p:nvSpPr>
          <p:cNvPr id="498" name="Google Shape;498;p48"/>
          <p:cNvSpPr/>
          <p:nvPr/>
        </p:nvSpPr>
        <p:spPr>
          <a:xfrm>
            <a:off x="1314875" y="2684800"/>
            <a:ext cx="714000" cy="7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50" y="2899125"/>
            <a:ext cx="1463049" cy="6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8"/>
          <p:cNvSpPr/>
          <p:nvPr/>
        </p:nvSpPr>
        <p:spPr>
          <a:xfrm>
            <a:off x="7908218" y="2677589"/>
            <a:ext cx="714000" cy="7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621" y="2895051"/>
            <a:ext cx="1662455" cy="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8"/>
          <p:cNvSpPr/>
          <p:nvPr/>
        </p:nvSpPr>
        <p:spPr>
          <a:xfrm>
            <a:off x="5546018" y="2677589"/>
            <a:ext cx="714000" cy="73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49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Inpainting</a:t>
            </a:r>
            <a:endParaRPr/>
          </a:p>
        </p:txBody>
      </p:sp>
      <p:sp>
        <p:nvSpPr>
          <p:cNvPr id="509" name="Google Shape;509;p49"/>
          <p:cNvSpPr txBox="1"/>
          <p:nvPr>
            <p:ph idx="1" type="body"/>
          </p:nvPr>
        </p:nvSpPr>
        <p:spPr>
          <a:xfrm>
            <a:off x="320050" y="892975"/>
            <a:ext cx="44532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Each denoising step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Partially overwrite with </a:t>
            </a:r>
            <a:r>
              <a:rPr b="1" lang="en-US"/>
              <a:t>known motion</a:t>
            </a:r>
            <a:endParaRPr b="1"/>
          </a:p>
        </p:txBody>
      </p:sp>
      <p:pic>
        <p:nvPicPr>
          <p:cNvPr id="510" name="Google Shape;510;p49" title="Inpainting_Procedu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438" y="1229450"/>
            <a:ext cx="4069080" cy="304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Random missing joints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Occluded legs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Inbetweening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And more…</a:t>
            </a:r>
            <a:endParaRPr/>
          </a:p>
        </p:txBody>
      </p:sp>
      <p:sp>
        <p:nvSpPr>
          <p:cNvPr id="516" name="Google Shape;516;p50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50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Cases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1" title="Gener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850" y="893868"/>
            <a:ext cx="3803904" cy="3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1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p51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Generation</a:t>
            </a:r>
            <a:endParaRPr/>
          </a:p>
        </p:txBody>
      </p:sp>
      <p:sp>
        <p:nvSpPr>
          <p:cNvPr id="525" name="Google Shape;525;p51"/>
          <p:cNvSpPr txBox="1"/>
          <p:nvPr>
            <p:ph idx="1" type="body"/>
          </p:nvPr>
        </p:nvSpPr>
        <p:spPr>
          <a:xfrm>
            <a:off x="6560125" y="877825"/>
            <a:ext cx="26460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Diverse motion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❔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Overfit to training   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data?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2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Each frame, r</a:t>
            </a:r>
            <a:r>
              <a:rPr lang="en-US"/>
              <a:t>emove 75% of joints</a:t>
            </a:r>
            <a:endParaRPr/>
          </a:p>
        </p:txBody>
      </p:sp>
      <p:sp>
        <p:nvSpPr>
          <p:cNvPr id="531" name="Google Shape;531;p52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52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Missing Joints - 1</a:t>
            </a:r>
            <a:endParaRPr/>
          </a:p>
        </p:txBody>
      </p:sp>
      <p:grpSp>
        <p:nvGrpSpPr>
          <p:cNvPr id="533" name="Google Shape;533;p52"/>
          <p:cNvGrpSpPr/>
          <p:nvPr/>
        </p:nvGrpSpPr>
        <p:grpSpPr>
          <a:xfrm>
            <a:off x="1682800" y="1722425"/>
            <a:ext cx="1417725" cy="2513725"/>
            <a:chOff x="2089675" y="1722425"/>
            <a:chExt cx="1417725" cy="2513725"/>
          </a:xfrm>
        </p:grpSpPr>
        <p:pic>
          <p:nvPicPr>
            <p:cNvPr id="534" name="Google Shape;534;p52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2089675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52"/>
            <p:cNvSpPr txBox="1"/>
            <p:nvPr/>
          </p:nvSpPr>
          <p:spPr>
            <a:xfrm>
              <a:off x="2432355" y="20309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536" name="Google Shape;536;p52"/>
            <p:cNvSpPr txBox="1"/>
            <p:nvPr/>
          </p:nvSpPr>
          <p:spPr>
            <a:xfrm>
              <a:off x="2450573" y="2628440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537" name="Google Shape;537;p52"/>
            <p:cNvSpPr txBox="1"/>
            <p:nvPr/>
          </p:nvSpPr>
          <p:spPr>
            <a:xfrm>
              <a:off x="2782992" y="3109931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  <p:grpSp>
        <p:nvGrpSpPr>
          <p:cNvPr id="538" name="Google Shape;538;p52"/>
          <p:cNvGrpSpPr/>
          <p:nvPr/>
        </p:nvGrpSpPr>
        <p:grpSpPr>
          <a:xfrm>
            <a:off x="3633175" y="1722425"/>
            <a:ext cx="1417725" cy="2513725"/>
            <a:chOff x="3760700" y="1722425"/>
            <a:chExt cx="1417725" cy="2513725"/>
          </a:xfrm>
        </p:grpSpPr>
        <p:pic>
          <p:nvPicPr>
            <p:cNvPr id="539" name="Google Shape;539;p52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3760700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52"/>
            <p:cNvSpPr txBox="1"/>
            <p:nvPr/>
          </p:nvSpPr>
          <p:spPr>
            <a:xfrm>
              <a:off x="3880155" y="21833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>
                <a:solidFill>
                  <a:schemeClr val="dk1"/>
                </a:solidFill>
              </a:endParaRPr>
            </a:p>
          </p:txBody>
        </p:sp>
        <p:sp>
          <p:nvSpPr>
            <p:cNvPr id="541" name="Google Shape;541;p52"/>
            <p:cNvSpPr txBox="1"/>
            <p:nvPr/>
          </p:nvSpPr>
          <p:spPr>
            <a:xfrm>
              <a:off x="3998863" y="30977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542" name="Google Shape;542;p52"/>
            <p:cNvSpPr txBox="1"/>
            <p:nvPr/>
          </p:nvSpPr>
          <p:spPr>
            <a:xfrm>
              <a:off x="4507973" y="3621784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  <p:grpSp>
        <p:nvGrpSpPr>
          <p:cNvPr id="543" name="Google Shape;543;p52"/>
          <p:cNvGrpSpPr/>
          <p:nvPr/>
        </p:nvGrpSpPr>
        <p:grpSpPr>
          <a:xfrm>
            <a:off x="5686775" y="1722425"/>
            <a:ext cx="1417725" cy="2513725"/>
            <a:chOff x="5431725" y="1722425"/>
            <a:chExt cx="1417725" cy="2513725"/>
          </a:xfrm>
        </p:grpSpPr>
        <p:pic>
          <p:nvPicPr>
            <p:cNvPr id="544" name="Google Shape;544;p52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5431725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52"/>
            <p:cNvSpPr txBox="1"/>
            <p:nvPr/>
          </p:nvSpPr>
          <p:spPr>
            <a:xfrm>
              <a:off x="5556555" y="3557730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546" name="Google Shape;546;p52"/>
            <p:cNvSpPr txBox="1"/>
            <p:nvPr/>
          </p:nvSpPr>
          <p:spPr>
            <a:xfrm>
              <a:off x="5663118" y="3100530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547" name="Google Shape;547;p52"/>
            <p:cNvSpPr txBox="1"/>
            <p:nvPr/>
          </p:nvSpPr>
          <p:spPr>
            <a:xfrm>
              <a:off x="5955773" y="2039802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  <p:cxnSp>
        <p:nvCxnSpPr>
          <p:cNvPr id="548" name="Google Shape;548;p52"/>
          <p:cNvCxnSpPr>
            <a:stCxn id="534" idx="3"/>
            <a:endCxn id="539" idx="1"/>
          </p:cNvCxnSpPr>
          <p:nvPr/>
        </p:nvCxnSpPr>
        <p:spPr>
          <a:xfrm>
            <a:off x="3100525" y="2979288"/>
            <a:ext cx="53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52"/>
          <p:cNvCxnSpPr>
            <a:stCxn id="539" idx="3"/>
            <a:endCxn id="544" idx="1"/>
          </p:cNvCxnSpPr>
          <p:nvPr/>
        </p:nvCxnSpPr>
        <p:spPr>
          <a:xfrm>
            <a:off x="5050900" y="2979288"/>
            <a:ext cx="63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52"/>
          <p:cNvSpPr txBox="1"/>
          <p:nvPr/>
        </p:nvSpPr>
        <p:spPr>
          <a:xfrm>
            <a:off x="1972726" y="4236150"/>
            <a:ext cx="9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1</a:t>
            </a:r>
            <a:endParaRPr/>
          </a:p>
        </p:txBody>
      </p:sp>
      <p:sp>
        <p:nvSpPr>
          <p:cNvPr id="551" name="Google Shape;551;p52"/>
          <p:cNvSpPr txBox="1"/>
          <p:nvPr/>
        </p:nvSpPr>
        <p:spPr>
          <a:xfrm>
            <a:off x="3953926" y="4236150"/>
            <a:ext cx="9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2</a:t>
            </a: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5935126" y="4236150"/>
            <a:ext cx="9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Motion Capture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11593" l="66693" r="10905" t="9111"/>
          <a:stretch/>
        </p:blipFill>
        <p:spPr>
          <a:xfrm>
            <a:off x="444750" y="1638150"/>
            <a:ext cx="1070352" cy="21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14080" l="66410" r="11816" t="8847"/>
          <a:stretch/>
        </p:blipFill>
        <p:spPr>
          <a:xfrm>
            <a:off x="4082500" y="1638150"/>
            <a:ext cx="1070352" cy="21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5">
            <a:alphaModFix/>
          </a:blip>
          <a:srcRect b="0" l="21372" r="22517" t="0"/>
          <a:stretch/>
        </p:blipFill>
        <p:spPr>
          <a:xfrm>
            <a:off x="7113200" y="1394900"/>
            <a:ext cx="1332374" cy="2374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n.png" id="106" name="Google Shape;10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2326" y="1795101"/>
            <a:ext cx="1638549" cy="1817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n.png" id="107" name="Google Shape;10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9225" y="2783300"/>
            <a:ext cx="747599" cy="8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5919413" y="2408450"/>
            <a:ext cx="4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7">
            <a:alphaModFix/>
          </a:blip>
          <a:srcRect b="85494" l="35699" r="55068" t="3403"/>
          <a:stretch/>
        </p:blipFill>
        <p:spPr>
          <a:xfrm>
            <a:off x="5656125" y="1918625"/>
            <a:ext cx="874373" cy="4898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5614613" y="2690013"/>
            <a:ext cx="1010100" cy="990600"/>
          </a:xfrm>
          <a:prstGeom prst="ellipse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 flipH="1" rot="10800000">
            <a:off x="5175481" y="3508227"/>
            <a:ext cx="507900" cy="3957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7"/>
          <p:cNvSpPr txBox="1"/>
          <p:nvPr/>
        </p:nvSpPr>
        <p:spPr>
          <a:xfrm>
            <a:off x="4294025" y="3893175"/>
            <a:ext cx="314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Motion Prior</a:t>
            </a:r>
            <a:endParaRPr b="1"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53" title="Inpainting_Random_75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6" y="887386"/>
            <a:ext cx="6486143" cy="3657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3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9" name="Google Shape;559;p53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Missing Joints - 1</a:t>
            </a:r>
            <a:endParaRPr/>
          </a:p>
        </p:txBody>
      </p:sp>
      <p:sp>
        <p:nvSpPr>
          <p:cNvPr id="560" name="Google Shape;560;p53"/>
          <p:cNvSpPr txBox="1"/>
          <p:nvPr>
            <p:ph idx="1" type="body"/>
          </p:nvPr>
        </p:nvSpPr>
        <p:spPr>
          <a:xfrm>
            <a:off x="6560125" y="877825"/>
            <a:ext cx="26460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Good</a:t>
            </a:r>
            <a:r>
              <a:rPr lang="en-US" sz="1700"/>
              <a:t> motion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Temporal consistency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❌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</a:t>
            </a:r>
            <a:r>
              <a:rPr lang="en-US" sz="1700"/>
              <a:t>Arms changed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Foot sliding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❔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</a:t>
            </a:r>
            <a:r>
              <a:rPr lang="en-US" sz="1700"/>
              <a:t>Would interpolation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work just as well?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61" name="Google Shape;561;p53"/>
          <p:cNvSpPr txBox="1"/>
          <p:nvPr/>
        </p:nvSpPr>
        <p:spPr>
          <a:xfrm>
            <a:off x="1426025" y="4453125"/>
            <a:ext cx="217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B220C"/>
                </a:solidFill>
              </a:rPr>
              <a:t>Ground truth</a:t>
            </a:r>
            <a:endParaRPr sz="1300">
              <a:solidFill>
                <a:srgbClr val="EB220C"/>
              </a:solidFill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3882715" y="4445334"/>
            <a:ext cx="217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B220C"/>
                </a:solidFill>
              </a:rPr>
              <a:t>Replaced missing joints</a:t>
            </a:r>
            <a:endParaRPr sz="1300">
              <a:solidFill>
                <a:srgbClr val="EB220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4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p54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Occluded Legs</a:t>
            </a:r>
            <a:endParaRPr/>
          </a:p>
        </p:txBody>
      </p:sp>
      <p:sp>
        <p:nvSpPr>
          <p:cNvPr id="569" name="Google Shape;569;p54"/>
          <p:cNvSpPr txBox="1"/>
          <p:nvPr>
            <p:ph idx="1" type="body"/>
          </p:nvPr>
        </p:nvSpPr>
        <p:spPr>
          <a:xfrm>
            <a:off x="6560125" y="877825"/>
            <a:ext cx="26460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Decent leg motion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Foot sliding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Occasional reversed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motion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❔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</a:t>
            </a:r>
            <a:r>
              <a:rPr lang="en-US" sz="1700"/>
              <a:t>Global root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Foot contacts</a:t>
            </a:r>
            <a:endParaRPr sz="1700"/>
          </a:p>
        </p:txBody>
      </p:sp>
      <p:pic>
        <p:nvPicPr>
          <p:cNvPr id="570" name="Google Shape;570;p54" title="Inpainting_Legs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75" y="891750"/>
            <a:ext cx="6483096" cy="364845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4"/>
          <p:cNvSpPr txBox="1"/>
          <p:nvPr/>
        </p:nvSpPr>
        <p:spPr>
          <a:xfrm>
            <a:off x="1426025" y="4453125"/>
            <a:ext cx="217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B220C"/>
                </a:solidFill>
              </a:rPr>
              <a:t>Ground truth</a:t>
            </a:r>
            <a:endParaRPr sz="1300">
              <a:solidFill>
                <a:srgbClr val="EB220C"/>
              </a:solidFill>
            </a:endParaRPr>
          </a:p>
        </p:txBody>
      </p:sp>
      <p:sp>
        <p:nvSpPr>
          <p:cNvPr id="572" name="Google Shape;572;p54"/>
          <p:cNvSpPr txBox="1"/>
          <p:nvPr/>
        </p:nvSpPr>
        <p:spPr>
          <a:xfrm>
            <a:off x="3882715" y="4445334"/>
            <a:ext cx="217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B220C"/>
                </a:solidFill>
              </a:rPr>
              <a:t>Replaced missing legs</a:t>
            </a:r>
            <a:endParaRPr sz="1300">
              <a:solidFill>
                <a:srgbClr val="EB220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5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8" name="Google Shape;578;p55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Inbetweening</a:t>
            </a:r>
            <a:endParaRPr/>
          </a:p>
        </p:txBody>
      </p:sp>
      <p:sp>
        <p:nvSpPr>
          <p:cNvPr id="579" name="Google Shape;579;p55"/>
          <p:cNvSpPr txBox="1"/>
          <p:nvPr>
            <p:ph idx="1" type="body"/>
          </p:nvPr>
        </p:nvSpPr>
        <p:spPr>
          <a:xfrm>
            <a:off x="6560125" y="877825"/>
            <a:ext cx="26460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Plausible motion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Uncorrelated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Jumps!</a:t>
            </a:r>
            <a:endParaRPr sz="1700"/>
          </a:p>
        </p:txBody>
      </p:sp>
      <p:pic>
        <p:nvPicPr>
          <p:cNvPr id="580" name="Google Shape;580;p55" title="Inbetweening_75_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50" y="1022275"/>
            <a:ext cx="2734056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5" title="Inbetweening_75_4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2875" y="1022275"/>
            <a:ext cx="273405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7" name="Google Shape;587;p56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Inbetweening</a:t>
            </a:r>
            <a:endParaRPr/>
          </a:p>
        </p:txBody>
      </p:sp>
      <p:pic>
        <p:nvPicPr>
          <p:cNvPr id="588" name="Google Shape;588;p56"/>
          <p:cNvPicPr preferRelativeResize="0"/>
          <p:nvPr/>
        </p:nvPicPr>
        <p:blipFill rotWithShape="1">
          <a:blip r:embed="rId3">
            <a:alphaModFix/>
          </a:blip>
          <a:srcRect b="9895" l="0" r="0" t="10492"/>
          <a:stretch/>
        </p:blipFill>
        <p:spPr>
          <a:xfrm>
            <a:off x="1811475" y="1627100"/>
            <a:ext cx="5545298" cy="2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56"/>
          <p:cNvCxnSpPr/>
          <p:nvPr/>
        </p:nvCxnSpPr>
        <p:spPr>
          <a:xfrm flipH="1">
            <a:off x="6261350" y="1741425"/>
            <a:ext cx="811800" cy="464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56"/>
          <p:cNvSpPr txBox="1"/>
          <p:nvPr/>
        </p:nvSpPr>
        <p:spPr>
          <a:xfrm>
            <a:off x="6898325" y="1267975"/>
            <a:ext cx="173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D85C6"/>
                </a:solidFill>
              </a:rPr>
              <a:t>Denoised</a:t>
            </a:r>
            <a:endParaRPr sz="2400">
              <a:solidFill>
                <a:srgbClr val="3D85C6"/>
              </a:solidFill>
            </a:endParaRPr>
          </a:p>
        </p:txBody>
      </p:sp>
      <p:cxnSp>
        <p:nvCxnSpPr>
          <p:cNvPr id="591" name="Google Shape;591;p56"/>
          <p:cNvCxnSpPr/>
          <p:nvPr/>
        </p:nvCxnSpPr>
        <p:spPr>
          <a:xfrm rot="10800000">
            <a:off x="6261350" y="2729950"/>
            <a:ext cx="719400" cy="517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56"/>
          <p:cNvSpPr txBox="1"/>
          <p:nvPr/>
        </p:nvSpPr>
        <p:spPr>
          <a:xfrm>
            <a:off x="6952100" y="3034025"/>
            <a:ext cx="173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AA84F"/>
                </a:solidFill>
              </a:rPr>
              <a:t>Known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593" name="Google Shape;593;p56"/>
          <p:cNvSpPr/>
          <p:nvPr/>
        </p:nvSpPr>
        <p:spPr>
          <a:xfrm>
            <a:off x="3379700" y="3220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6"/>
          <p:cNvSpPr/>
          <p:nvPr/>
        </p:nvSpPr>
        <p:spPr>
          <a:xfrm>
            <a:off x="3532100" y="3220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6"/>
          <p:cNvSpPr/>
          <p:nvPr/>
        </p:nvSpPr>
        <p:spPr>
          <a:xfrm>
            <a:off x="3684500" y="3220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6"/>
          <p:cNvSpPr/>
          <p:nvPr/>
        </p:nvSpPr>
        <p:spPr>
          <a:xfrm>
            <a:off x="3836900" y="3220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6"/>
          <p:cNvSpPr/>
          <p:nvPr/>
        </p:nvSpPr>
        <p:spPr>
          <a:xfrm>
            <a:off x="3989300" y="3220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6"/>
          <p:cNvSpPr/>
          <p:nvPr/>
        </p:nvSpPr>
        <p:spPr>
          <a:xfrm>
            <a:off x="4141700" y="30681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6"/>
          <p:cNvSpPr/>
          <p:nvPr/>
        </p:nvSpPr>
        <p:spPr>
          <a:xfrm>
            <a:off x="4294100" y="29919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6"/>
          <p:cNvSpPr/>
          <p:nvPr/>
        </p:nvSpPr>
        <p:spPr>
          <a:xfrm>
            <a:off x="4446500" y="29157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6"/>
          <p:cNvSpPr/>
          <p:nvPr/>
        </p:nvSpPr>
        <p:spPr>
          <a:xfrm>
            <a:off x="4598900" y="2839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6"/>
          <p:cNvSpPr/>
          <p:nvPr/>
        </p:nvSpPr>
        <p:spPr>
          <a:xfrm>
            <a:off x="4751300" y="2839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6"/>
          <p:cNvSpPr/>
          <p:nvPr/>
        </p:nvSpPr>
        <p:spPr>
          <a:xfrm>
            <a:off x="4903700" y="2839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6"/>
          <p:cNvSpPr/>
          <p:nvPr/>
        </p:nvSpPr>
        <p:spPr>
          <a:xfrm>
            <a:off x="5056100" y="2839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6"/>
          <p:cNvSpPr/>
          <p:nvPr/>
        </p:nvSpPr>
        <p:spPr>
          <a:xfrm>
            <a:off x="5208500" y="29919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6"/>
          <p:cNvSpPr/>
          <p:nvPr/>
        </p:nvSpPr>
        <p:spPr>
          <a:xfrm>
            <a:off x="5360900" y="26109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6"/>
          <p:cNvSpPr/>
          <p:nvPr/>
        </p:nvSpPr>
        <p:spPr>
          <a:xfrm>
            <a:off x="5513300" y="25347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6"/>
          <p:cNvSpPr/>
          <p:nvPr/>
        </p:nvSpPr>
        <p:spPr>
          <a:xfrm>
            <a:off x="5665700" y="2458575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6"/>
          <p:cNvSpPr/>
          <p:nvPr/>
        </p:nvSpPr>
        <p:spPr>
          <a:xfrm rot="-5400000">
            <a:off x="5208481" y="2839506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6"/>
          <p:cNvSpPr/>
          <p:nvPr/>
        </p:nvSpPr>
        <p:spPr>
          <a:xfrm rot="-5400000">
            <a:off x="5284681" y="2687106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6"/>
          <p:cNvSpPr/>
          <p:nvPr/>
        </p:nvSpPr>
        <p:spPr>
          <a:xfrm rot="-5400000">
            <a:off x="5437081" y="2839506"/>
            <a:ext cx="672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7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7" name="Google Shape;617;p57"/>
          <p:cNvPicPr preferRelativeResize="0"/>
          <p:nvPr/>
        </p:nvPicPr>
        <p:blipFill rotWithShape="1">
          <a:blip r:embed="rId3">
            <a:alphaModFix/>
          </a:blip>
          <a:srcRect b="0" l="0" r="0" t="16065"/>
          <a:stretch/>
        </p:blipFill>
        <p:spPr>
          <a:xfrm>
            <a:off x="1707750" y="1627102"/>
            <a:ext cx="5545298" cy="233637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7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Inbetweening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8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4" name="Google Shape;624;p58"/>
          <p:cNvPicPr preferRelativeResize="0"/>
          <p:nvPr/>
        </p:nvPicPr>
        <p:blipFill rotWithShape="1">
          <a:blip r:embed="rId3">
            <a:alphaModFix/>
          </a:blip>
          <a:srcRect b="6959" l="0" r="0" t="19941"/>
          <a:stretch/>
        </p:blipFill>
        <p:spPr>
          <a:xfrm>
            <a:off x="1808600" y="1620376"/>
            <a:ext cx="5545298" cy="23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8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Inbetweening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p59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Inbetweening - Blending</a:t>
            </a:r>
            <a:endParaRPr/>
          </a:p>
        </p:txBody>
      </p:sp>
      <p:sp>
        <p:nvSpPr>
          <p:cNvPr id="632" name="Google Shape;632;p59"/>
          <p:cNvSpPr txBox="1"/>
          <p:nvPr>
            <p:ph idx="1" type="body"/>
          </p:nvPr>
        </p:nvSpPr>
        <p:spPr>
          <a:xfrm>
            <a:off x="6560125" y="877825"/>
            <a:ext cx="26460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More correlated</a:t>
            </a:r>
            <a:endParaRPr sz="1700"/>
          </a:p>
        </p:txBody>
      </p:sp>
      <p:pic>
        <p:nvPicPr>
          <p:cNvPr id="633" name="Google Shape;633;p59" title="Inbetweening_75_Blend_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50" y="1022275"/>
            <a:ext cx="2734056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9" title="Inbetweening_75_Blend_4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2863" y="1022275"/>
            <a:ext cx="273405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0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General purpose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Performant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Interesting follow-up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 Foot sliding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❓Control over generation</a:t>
            </a:r>
            <a:endParaRPr/>
          </a:p>
        </p:txBody>
      </p:sp>
      <p:sp>
        <p:nvSpPr>
          <p:cNvPr id="640" name="Google Shape;640;p60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1" name="Google Shape;641;p60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- Motion Diffusion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1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Conclusion</a:t>
            </a:r>
            <a:endParaRPr/>
          </a:p>
        </p:txBody>
      </p:sp>
      <p:sp>
        <p:nvSpPr>
          <p:cNvPr id="647" name="Google Shape;647;p61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2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 HuMoR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slow &amp; difficult to extend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</a:t>
            </a:r>
            <a:r>
              <a:rPr lang="en-US"/>
              <a:t>ptimising a global sequence with local updates is tough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 Motion Diffusion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flexible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promising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interesting future</a:t>
            </a:r>
            <a:endParaRPr/>
          </a:p>
        </p:txBody>
      </p:sp>
      <p:sp>
        <p:nvSpPr>
          <p:cNvPr id="653" name="Google Shape;653;p62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62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uses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59750" y="1055700"/>
            <a:ext cx="2553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Inbetweening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607775" y="1055700"/>
            <a:ext cx="22899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Generation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6474825" y="1055700"/>
            <a:ext cx="2553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Rectification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49" y="2571749"/>
            <a:ext cx="2553300" cy="10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575" y="2035763"/>
            <a:ext cx="2253649" cy="22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1725" y="1892400"/>
            <a:ext cx="899500" cy="9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7050" y="3444350"/>
            <a:ext cx="899500" cy="9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469200" y="2368550"/>
            <a:ext cx="595200" cy="48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>
            <a:stCxn id="126" idx="2"/>
            <a:endCxn id="125" idx="0"/>
          </p:cNvCxnSpPr>
          <p:nvPr/>
        </p:nvCxnSpPr>
        <p:spPr>
          <a:xfrm>
            <a:off x="7766800" y="2852450"/>
            <a:ext cx="0" cy="59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228600" y="4285325"/>
            <a:ext cx="1976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Image from </a:t>
            </a:r>
            <a:r>
              <a:rPr lang="en-US" sz="1300">
                <a:solidFill>
                  <a:srgbClr val="CCCCCC"/>
                </a:solidFill>
              </a:rPr>
              <a:t>[TRG+22]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3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Questions, comments &amp; more!</a:t>
            </a:r>
            <a:endParaRPr/>
          </a:p>
        </p:txBody>
      </p:sp>
      <p:sp>
        <p:nvSpPr>
          <p:cNvPr id="660" name="Google Shape;660;p63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1" name="Google Shape;6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725" y="4766773"/>
            <a:ext cx="1288549" cy="3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4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[LVC+ 21] 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Jiaman Li, Ruben Villegas, Duygu Ceylan, Jimei Yang, Zhengfei Kuang, Hao Li, and Yajie Zhao. Task-generic hierarchical human motion prior using vaes. </a:t>
            </a:r>
            <a:r>
              <a:rPr i="1" lang="en-US" sz="1100"/>
              <a:t>CoRR</a:t>
            </a:r>
            <a:r>
              <a:rPr lang="en-US" sz="1100"/>
              <a:t>, abs/2106.04004, 2021.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[SMK22]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Sebastian Starke, Ian Mason, and Taku Komura. Deepphase: Periodic autoen- coders for learning motion phase manifolds. ACM Trans. Graph., 41(4), jul 2022.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[DKP+23]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Yuming Du, Robin Kips, Albert Pumarola, Subastian Starke, Ali Thabet, and Artsiom Sanakeyeu. Avatars grow legs: Generating smooth human motion from sparse tracking inputs with diffusion model, 2023.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[TCL22]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Jonathan Tseng, Rodrigo Castellon, and C. Karen Liu. Edge: Editable dance generation from music, 2022.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[TRG+ 22]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Guy Tevet, Sigal Raab, Brian Gordon, Yonatan Shafir, Daniel Cohen-Or, and Amit H. Bermano. Human motion diffusion model, 2022.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[RBH+ 21]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Davis Rempe, Tolga Birdal, Aaron Hertzmann, Jimei Yang, Srinath Sridhar, and Leonidas J. Guibas. Humor: 3d human motion model for robust pose estimation. In International Conference on Computer Vision (ICCV), 2021.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[HJA20]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Jonathan Ho, Ajay Jain, and Pieter Abbeel. Denoising diffusion probabilistic models. CoRR, abs/2006.11239, 2020.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7" name="Google Shape;667;p64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" name="Google Shape;668;p64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Supplementary</a:t>
            </a:r>
            <a:r>
              <a:rPr lang="en-US"/>
              <a:t> material</a:t>
            </a:r>
            <a:endParaRPr/>
          </a:p>
        </p:txBody>
      </p:sp>
      <p:sp>
        <p:nvSpPr>
          <p:cNvPr id="674" name="Google Shape;674;p65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6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HuMoR - initial z error accumulation</a:t>
            </a:r>
            <a:endParaRPr/>
          </a:p>
        </p:txBody>
      </p:sp>
      <p:sp>
        <p:nvSpPr>
          <p:cNvPr id="680" name="Google Shape;680;p66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7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6" name="Google Shape;686;p67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Optimisation</a:t>
            </a:r>
            <a:endParaRPr sz="2200"/>
          </a:p>
        </p:txBody>
      </p:sp>
      <p:pic>
        <p:nvPicPr>
          <p:cNvPr id="687" name="Google Shape;687;p67"/>
          <p:cNvPicPr preferRelativeResize="0"/>
          <p:nvPr/>
        </p:nvPicPr>
        <p:blipFill rotWithShape="1">
          <a:blip r:embed="rId3">
            <a:alphaModFix/>
          </a:blip>
          <a:srcRect b="-2480" l="30799" r="44995" t="23234"/>
          <a:stretch/>
        </p:blipFill>
        <p:spPr>
          <a:xfrm>
            <a:off x="7226675" y="1637683"/>
            <a:ext cx="1441875" cy="26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7"/>
          <p:cNvPicPr preferRelativeResize="0"/>
          <p:nvPr/>
        </p:nvPicPr>
        <p:blipFill rotWithShape="1">
          <a:blip r:embed="rId4">
            <a:alphaModFix/>
          </a:blip>
          <a:srcRect b="0" l="32331" r="42924" t="21525"/>
          <a:stretch/>
        </p:blipFill>
        <p:spPr>
          <a:xfrm>
            <a:off x="428625" y="1625600"/>
            <a:ext cx="1441877" cy="257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7"/>
          <p:cNvPicPr preferRelativeResize="0"/>
          <p:nvPr/>
        </p:nvPicPr>
        <p:blipFill rotWithShape="1">
          <a:blip r:embed="rId5">
            <a:alphaModFix/>
          </a:blip>
          <a:srcRect b="1334" l="30328" r="45749" t="26515"/>
          <a:stretch/>
        </p:blipFill>
        <p:spPr>
          <a:xfrm>
            <a:off x="3827650" y="1625621"/>
            <a:ext cx="1441873" cy="2572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67"/>
          <p:cNvCxnSpPr/>
          <p:nvPr/>
        </p:nvCxnSpPr>
        <p:spPr>
          <a:xfrm>
            <a:off x="2341550" y="2965388"/>
            <a:ext cx="94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67"/>
          <p:cNvCxnSpPr/>
          <p:nvPr/>
        </p:nvCxnSpPr>
        <p:spPr>
          <a:xfrm>
            <a:off x="5811825" y="2911725"/>
            <a:ext cx="94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2" name="Google Shape;692;p67"/>
          <p:cNvSpPr txBox="1"/>
          <p:nvPr>
            <p:ph idx="1" type="body"/>
          </p:nvPr>
        </p:nvSpPr>
        <p:spPr>
          <a:xfrm>
            <a:off x="2005023" y="1242950"/>
            <a:ext cx="16881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1</a:t>
            </a:r>
            <a:endParaRPr sz="2100">
              <a:solidFill>
                <a:srgbClr val="B7B7B7"/>
              </a:solidFill>
            </a:endParaRPr>
          </a:p>
        </p:txBody>
      </p:sp>
      <p:sp>
        <p:nvSpPr>
          <p:cNvPr id="693" name="Google Shape;693;p67"/>
          <p:cNvSpPr txBox="1"/>
          <p:nvPr>
            <p:ph idx="1" type="body"/>
          </p:nvPr>
        </p:nvSpPr>
        <p:spPr>
          <a:xfrm>
            <a:off x="5472310" y="1242950"/>
            <a:ext cx="16881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2</a:t>
            </a:r>
            <a:endParaRPr sz="2100">
              <a:solidFill>
                <a:srgbClr val="B7B7B7"/>
              </a:solidFill>
            </a:endParaRPr>
          </a:p>
        </p:txBody>
      </p:sp>
      <p:pic>
        <p:nvPicPr>
          <p:cNvPr id="694" name="Google Shape;694;p67"/>
          <p:cNvPicPr preferRelativeResize="0"/>
          <p:nvPr/>
        </p:nvPicPr>
        <p:blipFill rotWithShape="1">
          <a:blip r:embed="rId6">
            <a:alphaModFix/>
          </a:blip>
          <a:srcRect b="38165" l="25700" r="68215" t="47413"/>
          <a:stretch/>
        </p:blipFill>
        <p:spPr>
          <a:xfrm>
            <a:off x="2578475" y="2312100"/>
            <a:ext cx="470851" cy="519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67"/>
          <p:cNvGrpSpPr/>
          <p:nvPr/>
        </p:nvGrpSpPr>
        <p:grpSpPr>
          <a:xfrm>
            <a:off x="6444900" y="2312101"/>
            <a:ext cx="616038" cy="483462"/>
            <a:chOff x="3173800" y="2580426"/>
            <a:chExt cx="616038" cy="483462"/>
          </a:xfrm>
        </p:grpSpPr>
        <p:pic>
          <p:nvPicPr>
            <p:cNvPr id="696" name="Google Shape;696;p67"/>
            <p:cNvPicPr preferRelativeResize="0"/>
            <p:nvPr/>
          </p:nvPicPr>
          <p:blipFill rotWithShape="1">
            <a:blip r:embed="rId6">
              <a:alphaModFix/>
            </a:blip>
            <a:srcRect b="24413" l="29556" r="64358" t="63057"/>
            <a:stretch/>
          </p:blipFill>
          <p:spPr>
            <a:xfrm>
              <a:off x="3173800" y="2612688"/>
              <a:ext cx="470851" cy="45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67"/>
            <p:cNvSpPr/>
            <p:nvPr/>
          </p:nvSpPr>
          <p:spPr>
            <a:xfrm>
              <a:off x="3541738" y="2580426"/>
              <a:ext cx="248100" cy="91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8" name="Google Shape;698;p67"/>
          <p:cNvPicPr preferRelativeResize="0"/>
          <p:nvPr/>
        </p:nvPicPr>
        <p:blipFill rotWithShape="1">
          <a:blip r:embed="rId6">
            <a:alphaModFix/>
          </a:blip>
          <a:srcRect b="38165" l="25700" r="68215" t="47413"/>
          <a:stretch/>
        </p:blipFill>
        <p:spPr>
          <a:xfrm>
            <a:off x="5540013" y="2312100"/>
            <a:ext cx="470851" cy="5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7"/>
          <p:cNvSpPr txBox="1"/>
          <p:nvPr/>
        </p:nvSpPr>
        <p:spPr>
          <a:xfrm>
            <a:off x="6108325" y="2356063"/>
            <a:ext cx="4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</a:t>
            </a:r>
            <a:endParaRPr/>
          </a:p>
        </p:txBody>
      </p:sp>
      <p:sp>
        <p:nvSpPr>
          <p:cNvPr id="700" name="Google Shape;700;p67"/>
          <p:cNvSpPr txBox="1"/>
          <p:nvPr/>
        </p:nvSpPr>
        <p:spPr>
          <a:xfrm>
            <a:off x="7326325" y="823538"/>
            <a:ext cx="168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Motion Prior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701" name="Google Shape;701;p67"/>
          <p:cNvCxnSpPr>
            <a:endCxn id="697" idx="1"/>
          </p:cNvCxnSpPr>
          <p:nvPr/>
        </p:nvCxnSpPr>
        <p:spPr>
          <a:xfrm flipH="1">
            <a:off x="6812838" y="1214551"/>
            <a:ext cx="513600" cy="11433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7" name="Google Shape;707;p68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Rollout error accumulation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68" title="stage2_result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38" y="1892162"/>
            <a:ext cx="4225168" cy="23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8"/>
          <p:cNvSpPr txBox="1"/>
          <p:nvPr>
            <p:ph idx="1" type="body"/>
          </p:nvPr>
        </p:nvSpPr>
        <p:spPr>
          <a:xfrm>
            <a:off x="1319130" y="1015975"/>
            <a:ext cx="18018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x’s</a:t>
            </a:r>
            <a:endParaRPr/>
          </a:p>
        </p:txBody>
      </p:sp>
      <p:sp>
        <p:nvSpPr>
          <p:cNvPr id="710" name="Google Shape;710;p68"/>
          <p:cNvSpPr txBox="1"/>
          <p:nvPr>
            <p:ph idx="1" type="body"/>
          </p:nvPr>
        </p:nvSpPr>
        <p:spPr>
          <a:xfrm>
            <a:off x="6032330" y="1015975"/>
            <a:ext cx="18018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z’s</a:t>
            </a:r>
            <a:endParaRPr/>
          </a:p>
        </p:txBody>
      </p:sp>
      <p:pic>
        <p:nvPicPr>
          <p:cNvPr id="711" name="Google Shape;711;p68" title="final_pre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0650" y="1892158"/>
            <a:ext cx="4225174" cy="2376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 - Model Architecture</a:t>
            </a:r>
            <a:endParaRPr/>
          </a:p>
        </p:txBody>
      </p:sp>
      <p:sp>
        <p:nvSpPr>
          <p:cNvPr id="717" name="Google Shape;717;p69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0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3" name="Google Shape;723;p70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Denoising Network</a:t>
            </a:r>
            <a:endParaRPr/>
          </a:p>
        </p:txBody>
      </p:sp>
      <p:pic>
        <p:nvPicPr>
          <p:cNvPr id="724" name="Google Shape;724;p70"/>
          <p:cNvPicPr preferRelativeResize="0"/>
          <p:nvPr/>
        </p:nvPicPr>
        <p:blipFill rotWithShape="1">
          <a:blip r:embed="rId3">
            <a:alphaModFix/>
          </a:blip>
          <a:srcRect b="0" l="0" r="62115" t="0"/>
          <a:stretch/>
        </p:blipFill>
        <p:spPr>
          <a:xfrm>
            <a:off x="2611625" y="1091975"/>
            <a:ext cx="2982400" cy="32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0"/>
          <p:cNvSpPr txBox="1"/>
          <p:nvPr/>
        </p:nvSpPr>
        <p:spPr>
          <a:xfrm>
            <a:off x="6547775" y="3762900"/>
            <a:ext cx="244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Noisy motion in</a:t>
            </a:r>
            <a:endParaRPr sz="2400">
              <a:solidFill>
                <a:srgbClr val="EB220C"/>
              </a:solidFill>
            </a:endParaRPr>
          </a:p>
        </p:txBody>
      </p:sp>
      <p:cxnSp>
        <p:nvCxnSpPr>
          <p:cNvPr id="726" name="Google Shape;726;p70"/>
          <p:cNvCxnSpPr>
            <a:stCxn id="725" idx="1"/>
          </p:cNvCxnSpPr>
          <p:nvPr/>
        </p:nvCxnSpPr>
        <p:spPr>
          <a:xfrm rot="10800000">
            <a:off x="5828675" y="4039950"/>
            <a:ext cx="71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1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" name="Google Shape;732;p71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Denoising Network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71"/>
          <p:cNvPicPr preferRelativeResize="0"/>
          <p:nvPr/>
        </p:nvPicPr>
        <p:blipFill rotWithShape="1">
          <a:blip r:embed="rId3">
            <a:alphaModFix/>
          </a:blip>
          <a:srcRect b="0" l="0" r="62115" t="0"/>
          <a:stretch/>
        </p:blipFill>
        <p:spPr>
          <a:xfrm>
            <a:off x="2611625" y="1091975"/>
            <a:ext cx="2982400" cy="32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1"/>
          <p:cNvSpPr txBox="1"/>
          <p:nvPr/>
        </p:nvSpPr>
        <p:spPr>
          <a:xfrm>
            <a:off x="6547775" y="3762900"/>
            <a:ext cx="244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Noisy motion in</a:t>
            </a:r>
            <a:endParaRPr sz="2400">
              <a:solidFill>
                <a:srgbClr val="EB220C"/>
              </a:solidFill>
            </a:endParaRPr>
          </a:p>
        </p:txBody>
      </p:sp>
      <p:cxnSp>
        <p:nvCxnSpPr>
          <p:cNvPr id="735" name="Google Shape;735;p71"/>
          <p:cNvCxnSpPr>
            <a:stCxn id="734" idx="1"/>
          </p:cNvCxnSpPr>
          <p:nvPr/>
        </p:nvCxnSpPr>
        <p:spPr>
          <a:xfrm rot="10800000">
            <a:off x="5828675" y="4039950"/>
            <a:ext cx="71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71"/>
          <p:cNvSpPr txBox="1"/>
          <p:nvPr/>
        </p:nvSpPr>
        <p:spPr>
          <a:xfrm>
            <a:off x="6483600" y="1044525"/>
            <a:ext cx="266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Clean motion out</a:t>
            </a:r>
            <a:endParaRPr sz="2400">
              <a:solidFill>
                <a:srgbClr val="EB220C"/>
              </a:solidFill>
            </a:endParaRPr>
          </a:p>
        </p:txBody>
      </p:sp>
      <p:cxnSp>
        <p:nvCxnSpPr>
          <p:cNvPr id="737" name="Google Shape;737;p71"/>
          <p:cNvCxnSpPr>
            <a:stCxn id="736" idx="1"/>
          </p:cNvCxnSpPr>
          <p:nvPr/>
        </p:nvCxnSpPr>
        <p:spPr>
          <a:xfrm rot="10800000">
            <a:off x="5764500" y="1321575"/>
            <a:ext cx="71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2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3" name="Google Shape;743;p72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Denoising Network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72"/>
          <p:cNvPicPr preferRelativeResize="0"/>
          <p:nvPr/>
        </p:nvPicPr>
        <p:blipFill rotWithShape="1">
          <a:blip r:embed="rId3">
            <a:alphaModFix/>
          </a:blip>
          <a:srcRect b="0" l="0" r="62115" t="0"/>
          <a:stretch/>
        </p:blipFill>
        <p:spPr>
          <a:xfrm>
            <a:off x="2611625" y="1091975"/>
            <a:ext cx="2982400" cy="32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2"/>
          <p:cNvSpPr txBox="1"/>
          <p:nvPr/>
        </p:nvSpPr>
        <p:spPr>
          <a:xfrm>
            <a:off x="6547775" y="3762900"/>
            <a:ext cx="244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Noisy motion in</a:t>
            </a:r>
            <a:endParaRPr sz="2400">
              <a:solidFill>
                <a:srgbClr val="EB220C"/>
              </a:solidFill>
            </a:endParaRPr>
          </a:p>
        </p:txBody>
      </p:sp>
      <p:cxnSp>
        <p:nvCxnSpPr>
          <p:cNvPr id="746" name="Google Shape;746;p72"/>
          <p:cNvCxnSpPr>
            <a:stCxn id="745" idx="1"/>
          </p:cNvCxnSpPr>
          <p:nvPr/>
        </p:nvCxnSpPr>
        <p:spPr>
          <a:xfrm rot="10800000">
            <a:off x="5828675" y="4039950"/>
            <a:ext cx="71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72"/>
          <p:cNvSpPr txBox="1"/>
          <p:nvPr/>
        </p:nvSpPr>
        <p:spPr>
          <a:xfrm>
            <a:off x="6483600" y="1044525"/>
            <a:ext cx="266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Clean motion out</a:t>
            </a:r>
            <a:endParaRPr sz="2400">
              <a:solidFill>
                <a:srgbClr val="EB220C"/>
              </a:solidFill>
            </a:endParaRPr>
          </a:p>
        </p:txBody>
      </p:sp>
      <p:cxnSp>
        <p:nvCxnSpPr>
          <p:cNvPr id="748" name="Google Shape;748;p72"/>
          <p:cNvCxnSpPr>
            <a:stCxn id="747" idx="1"/>
          </p:cNvCxnSpPr>
          <p:nvPr/>
        </p:nvCxnSpPr>
        <p:spPr>
          <a:xfrm rot="10800000">
            <a:off x="5764500" y="1321575"/>
            <a:ext cx="71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72"/>
          <p:cNvSpPr txBox="1"/>
          <p:nvPr/>
        </p:nvSpPr>
        <p:spPr>
          <a:xfrm>
            <a:off x="-60455" y="3749266"/>
            <a:ext cx="289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How much noise? </a:t>
            </a:r>
            <a:r>
              <a:rPr i="1" lang="en-US" sz="2400">
                <a:solidFill>
                  <a:srgbClr val="EB220C"/>
                </a:solidFill>
              </a:rPr>
              <a:t>(timestep)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750" name="Google Shape;750;p72"/>
          <p:cNvCxnSpPr/>
          <p:nvPr/>
        </p:nvCxnSpPr>
        <p:spPr>
          <a:xfrm>
            <a:off x="2497950" y="4039825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3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 - Denoising Procedure</a:t>
            </a:r>
            <a:endParaRPr/>
          </a:p>
        </p:txBody>
      </p:sp>
      <p:sp>
        <p:nvSpPr>
          <p:cNvPr id="756" name="Google Shape;756;p73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4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2" name="Google Shape;762;p74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Denoising Procedure</a:t>
            </a:r>
            <a:endParaRPr/>
          </a:p>
        </p:txBody>
      </p:sp>
      <p:pic>
        <p:nvPicPr>
          <p:cNvPr id="763" name="Google Shape;763;p74"/>
          <p:cNvPicPr preferRelativeResize="0"/>
          <p:nvPr/>
        </p:nvPicPr>
        <p:blipFill rotWithShape="1">
          <a:blip r:embed="rId3">
            <a:alphaModFix/>
          </a:blip>
          <a:srcRect b="0" l="51625" r="0" t="12975"/>
          <a:stretch/>
        </p:blipFill>
        <p:spPr>
          <a:xfrm>
            <a:off x="2434100" y="1215676"/>
            <a:ext cx="4275799" cy="31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4"/>
          <p:cNvSpPr txBox="1"/>
          <p:nvPr/>
        </p:nvSpPr>
        <p:spPr>
          <a:xfrm>
            <a:off x="816500" y="3800625"/>
            <a:ext cx="10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Noise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765" name="Google Shape;765;p74"/>
          <p:cNvCxnSpPr/>
          <p:nvPr/>
        </p:nvCxnSpPr>
        <p:spPr>
          <a:xfrm>
            <a:off x="1835000" y="4077675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1" name="Google Shape;771;p75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Denoising Procedure</a:t>
            </a:r>
            <a:endParaRPr/>
          </a:p>
        </p:txBody>
      </p:sp>
      <p:pic>
        <p:nvPicPr>
          <p:cNvPr id="772" name="Google Shape;772;p75"/>
          <p:cNvPicPr preferRelativeResize="0"/>
          <p:nvPr/>
        </p:nvPicPr>
        <p:blipFill rotWithShape="1">
          <a:blip r:embed="rId3">
            <a:alphaModFix/>
          </a:blip>
          <a:srcRect b="0" l="51625" r="0" t="12975"/>
          <a:stretch/>
        </p:blipFill>
        <p:spPr>
          <a:xfrm>
            <a:off x="2434100" y="1215676"/>
            <a:ext cx="4275799" cy="31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5"/>
          <p:cNvSpPr txBox="1"/>
          <p:nvPr/>
        </p:nvSpPr>
        <p:spPr>
          <a:xfrm>
            <a:off x="816500" y="3800625"/>
            <a:ext cx="10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Noise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774" name="Google Shape;774;p75"/>
          <p:cNvCxnSpPr/>
          <p:nvPr/>
        </p:nvCxnSpPr>
        <p:spPr>
          <a:xfrm>
            <a:off x="1835000" y="4077675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75"/>
          <p:cNvSpPr txBox="1"/>
          <p:nvPr/>
        </p:nvSpPr>
        <p:spPr>
          <a:xfrm>
            <a:off x="181675" y="2209050"/>
            <a:ext cx="20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Predict clean signal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776" name="Google Shape;776;p75"/>
          <p:cNvCxnSpPr/>
          <p:nvPr/>
        </p:nvCxnSpPr>
        <p:spPr>
          <a:xfrm>
            <a:off x="2237200" y="2670750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6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2" name="Google Shape;782;p76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Denoising Procedure</a:t>
            </a:r>
            <a:endParaRPr/>
          </a:p>
        </p:txBody>
      </p:sp>
      <p:pic>
        <p:nvPicPr>
          <p:cNvPr id="783" name="Google Shape;783;p76"/>
          <p:cNvPicPr preferRelativeResize="0"/>
          <p:nvPr/>
        </p:nvPicPr>
        <p:blipFill rotWithShape="1">
          <a:blip r:embed="rId3">
            <a:alphaModFix/>
          </a:blip>
          <a:srcRect b="0" l="51625" r="0" t="12975"/>
          <a:stretch/>
        </p:blipFill>
        <p:spPr>
          <a:xfrm>
            <a:off x="2434100" y="1215676"/>
            <a:ext cx="4275799" cy="31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6"/>
          <p:cNvSpPr txBox="1"/>
          <p:nvPr/>
        </p:nvSpPr>
        <p:spPr>
          <a:xfrm>
            <a:off x="816500" y="3800625"/>
            <a:ext cx="10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Noise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785" name="Google Shape;785;p76"/>
          <p:cNvCxnSpPr/>
          <p:nvPr/>
        </p:nvCxnSpPr>
        <p:spPr>
          <a:xfrm>
            <a:off x="1835000" y="4077675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p76"/>
          <p:cNvSpPr txBox="1"/>
          <p:nvPr/>
        </p:nvSpPr>
        <p:spPr>
          <a:xfrm>
            <a:off x="181675" y="2209050"/>
            <a:ext cx="20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Predict clean signal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787" name="Google Shape;787;p76"/>
          <p:cNvCxnSpPr/>
          <p:nvPr/>
        </p:nvCxnSpPr>
        <p:spPr>
          <a:xfrm>
            <a:off x="2237200" y="2670750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76"/>
          <p:cNvSpPr txBox="1"/>
          <p:nvPr/>
        </p:nvSpPr>
        <p:spPr>
          <a:xfrm>
            <a:off x="343275" y="1036775"/>
            <a:ext cx="191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Denoised one step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789" name="Google Shape;789;p76"/>
          <p:cNvCxnSpPr/>
          <p:nvPr/>
        </p:nvCxnSpPr>
        <p:spPr>
          <a:xfrm>
            <a:off x="2237200" y="1498475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7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77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Denoising Procedure</a:t>
            </a:r>
            <a:endParaRPr/>
          </a:p>
        </p:txBody>
      </p:sp>
      <p:pic>
        <p:nvPicPr>
          <p:cNvPr id="796" name="Google Shape;796;p77"/>
          <p:cNvPicPr preferRelativeResize="0"/>
          <p:nvPr/>
        </p:nvPicPr>
        <p:blipFill rotWithShape="1">
          <a:blip r:embed="rId3">
            <a:alphaModFix/>
          </a:blip>
          <a:srcRect b="0" l="51625" r="0" t="12975"/>
          <a:stretch/>
        </p:blipFill>
        <p:spPr>
          <a:xfrm>
            <a:off x="2434100" y="1215676"/>
            <a:ext cx="4275799" cy="31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7"/>
          <p:cNvSpPr txBox="1"/>
          <p:nvPr/>
        </p:nvSpPr>
        <p:spPr>
          <a:xfrm>
            <a:off x="816500" y="3800625"/>
            <a:ext cx="10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Noise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798" name="Google Shape;798;p77"/>
          <p:cNvCxnSpPr/>
          <p:nvPr/>
        </p:nvCxnSpPr>
        <p:spPr>
          <a:xfrm>
            <a:off x="1835000" y="4077675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77"/>
          <p:cNvSpPr txBox="1"/>
          <p:nvPr/>
        </p:nvSpPr>
        <p:spPr>
          <a:xfrm>
            <a:off x="181675" y="2209050"/>
            <a:ext cx="20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Predict clean signal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800" name="Google Shape;800;p77"/>
          <p:cNvCxnSpPr/>
          <p:nvPr/>
        </p:nvCxnSpPr>
        <p:spPr>
          <a:xfrm>
            <a:off x="2237200" y="2670750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77"/>
          <p:cNvSpPr txBox="1"/>
          <p:nvPr/>
        </p:nvSpPr>
        <p:spPr>
          <a:xfrm>
            <a:off x="343275" y="1036775"/>
            <a:ext cx="191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Denoise one step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802" name="Google Shape;802;p77"/>
          <p:cNvCxnSpPr/>
          <p:nvPr/>
        </p:nvCxnSpPr>
        <p:spPr>
          <a:xfrm>
            <a:off x="2237200" y="1498475"/>
            <a:ext cx="599100" cy="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Google Shape;803;p77"/>
          <p:cNvSpPr txBox="1"/>
          <p:nvPr/>
        </p:nvSpPr>
        <p:spPr>
          <a:xfrm>
            <a:off x="6110800" y="1327400"/>
            <a:ext cx="19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Repeat</a:t>
            </a:r>
            <a:endParaRPr i="1" sz="2400">
              <a:solidFill>
                <a:srgbClr val="EB220C"/>
              </a:solidFill>
            </a:endParaRPr>
          </a:p>
        </p:txBody>
      </p:sp>
      <p:cxnSp>
        <p:nvCxnSpPr>
          <p:cNvPr id="804" name="Google Shape;804;p77"/>
          <p:cNvCxnSpPr/>
          <p:nvPr/>
        </p:nvCxnSpPr>
        <p:spPr>
          <a:xfrm flipH="1">
            <a:off x="3754300" y="1817350"/>
            <a:ext cx="2356500" cy="889500"/>
          </a:xfrm>
          <a:prstGeom prst="straightConnector1">
            <a:avLst/>
          </a:prstGeom>
          <a:noFill/>
          <a:ln cap="flat" cmpd="sng" w="38100">
            <a:solidFill>
              <a:srgbClr val="EB22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8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 - Missing Joints</a:t>
            </a:r>
            <a:endParaRPr/>
          </a:p>
        </p:txBody>
      </p:sp>
      <p:sp>
        <p:nvSpPr>
          <p:cNvPr id="810" name="Google Shape;810;p78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9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Remove 75% of orientations, fixed for all frames</a:t>
            </a:r>
            <a:endParaRPr/>
          </a:p>
        </p:txBody>
      </p:sp>
      <p:sp>
        <p:nvSpPr>
          <p:cNvPr id="816" name="Google Shape;816;p79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7" name="Google Shape;817;p79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Missing Joints - 2</a:t>
            </a:r>
            <a:endParaRPr/>
          </a:p>
        </p:txBody>
      </p:sp>
      <p:grpSp>
        <p:nvGrpSpPr>
          <p:cNvPr id="818" name="Google Shape;818;p79"/>
          <p:cNvGrpSpPr/>
          <p:nvPr/>
        </p:nvGrpSpPr>
        <p:grpSpPr>
          <a:xfrm>
            <a:off x="1682800" y="1722425"/>
            <a:ext cx="1417725" cy="2513725"/>
            <a:chOff x="2089675" y="1722425"/>
            <a:chExt cx="1417725" cy="2513725"/>
          </a:xfrm>
        </p:grpSpPr>
        <p:pic>
          <p:nvPicPr>
            <p:cNvPr id="819" name="Google Shape;819;p79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2089675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0" name="Google Shape;820;p79"/>
            <p:cNvSpPr txBox="1"/>
            <p:nvPr/>
          </p:nvSpPr>
          <p:spPr>
            <a:xfrm>
              <a:off x="2432355" y="20309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21" name="Google Shape;821;p79"/>
            <p:cNvSpPr txBox="1"/>
            <p:nvPr/>
          </p:nvSpPr>
          <p:spPr>
            <a:xfrm>
              <a:off x="2450573" y="2628440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22" name="Google Shape;822;p79"/>
            <p:cNvSpPr txBox="1"/>
            <p:nvPr/>
          </p:nvSpPr>
          <p:spPr>
            <a:xfrm>
              <a:off x="2782992" y="3109931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  <p:grpSp>
        <p:nvGrpSpPr>
          <p:cNvPr id="823" name="Google Shape;823;p79"/>
          <p:cNvGrpSpPr/>
          <p:nvPr/>
        </p:nvGrpSpPr>
        <p:grpSpPr>
          <a:xfrm>
            <a:off x="3633175" y="1722425"/>
            <a:ext cx="1417725" cy="2513725"/>
            <a:chOff x="3760700" y="1722425"/>
            <a:chExt cx="1417725" cy="2513725"/>
          </a:xfrm>
        </p:grpSpPr>
        <p:pic>
          <p:nvPicPr>
            <p:cNvPr id="824" name="Google Shape;824;p79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3760700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79"/>
            <p:cNvSpPr txBox="1"/>
            <p:nvPr/>
          </p:nvSpPr>
          <p:spPr>
            <a:xfrm>
              <a:off x="3880155" y="21833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26" name="Google Shape;826;p79"/>
            <p:cNvSpPr txBox="1"/>
            <p:nvPr/>
          </p:nvSpPr>
          <p:spPr>
            <a:xfrm>
              <a:off x="3998863" y="30977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27" name="Google Shape;827;p79"/>
            <p:cNvSpPr txBox="1"/>
            <p:nvPr/>
          </p:nvSpPr>
          <p:spPr>
            <a:xfrm>
              <a:off x="4507973" y="3621784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  <p:grpSp>
        <p:nvGrpSpPr>
          <p:cNvPr id="828" name="Google Shape;828;p79"/>
          <p:cNvGrpSpPr/>
          <p:nvPr/>
        </p:nvGrpSpPr>
        <p:grpSpPr>
          <a:xfrm>
            <a:off x="5686775" y="1722425"/>
            <a:ext cx="1417725" cy="2513725"/>
            <a:chOff x="5431725" y="1722425"/>
            <a:chExt cx="1417725" cy="2513725"/>
          </a:xfrm>
        </p:grpSpPr>
        <p:pic>
          <p:nvPicPr>
            <p:cNvPr id="829" name="Google Shape;829;p79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5431725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" name="Google Shape;830;p79"/>
            <p:cNvSpPr txBox="1"/>
            <p:nvPr/>
          </p:nvSpPr>
          <p:spPr>
            <a:xfrm>
              <a:off x="5556555" y="3557730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31" name="Google Shape;831;p79"/>
            <p:cNvSpPr txBox="1"/>
            <p:nvPr/>
          </p:nvSpPr>
          <p:spPr>
            <a:xfrm>
              <a:off x="5663118" y="3100530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32" name="Google Shape;832;p79"/>
            <p:cNvSpPr txBox="1"/>
            <p:nvPr/>
          </p:nvSpPr>
          <p:spPr>
            <a:xfrm>
              <a:off x="5955773" y="2039802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  <p:cxnSp>
        <p:nvCxnSpPr>
          <p:cNvPr id="833" name="Google Shape;833;p79"/>
          <p:cNvCxnSpPr>
            <a:stCxn id="819" idx="3"/>
            <a:endCxn id="824" idx="1"/>
          </p:cNvCxnSpPr>
          <p:nvPr/>
        </p:nvCxnSpPr>
        <p:spPr>
          <a:xfrm>
            <a:off x="3100525" y="2979288"/>
            <a:ext cx="53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79"/>
          <p:cNvCxnSpPr>
            <a:stCxn id="824" idx="3"/>
            <a:endCxn id="829" idx="1"/>
          </p:cNvCxnSpPr>
          <p:nvPr/>
        </p:nvCxnSpPr>
        <p:spPr>
          <a:xfrm>
            <a:off x="5050900" y="2979288"/>
            <a:ext cx="63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79"/>
          <p:cNvSpPr txBox="1"/>
          <p:nvPr/>
        </p:nvSpPr>
        <p:spPr>
          <a:xfrm>
            <a:off x="1972726" y="4236150"/>
            <a:ext cx="9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1</a:t>
            </a:r>
            <a:endParaRPr/>
          </a:p>
        </p:txBody>
      </p:sp>
      <p:sp>
        <p:nvSpPr>
          <p:cNvPr id="836" name="Google Shape;836;p79"/>
          <p:cNvSpPr txBox="1"/>
          <p:nvPr/>
        </p:nvSpPr>
        <p:spPr>
          <a:xfrm>
            <a:off x="3953926" y="4236150"/>
            <a:ext cx="9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2</a:t>
            </a:r>
            <a:endParaRPr/>
          </a:p>
        </p:txBody>
      </p:sp>
      <p:sp>
        <p:nvSpPr>
          <p:cNvPr id="837" name="Google Shape;837;p79"/>
          <p:cNvSpPr txBox="1"/>
          <p:nvPr/>
        </p:nvSpPr>
        <p:spPr>
          <a:xfrm>
            <a:off x="5935126" y="4236150"/>
            <a:ext cx="9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Frame 3</a:t>
            </a:r>
            <a:endParaRPr/>
          </a:p>
        </p:txBody>
      </p:sp>
      <p:grpSp>
        <p:nvGrpSpPr>
          <p:cNvPr id="838" name="Google Shape;838;p79"/>
          <p:cNvGrpSpPr/>
          <p:nvPr/>
        </p:nvGrpSpPr>
        <p:grpSpPr>
          <a:xfrm>
            <a:off x="1698925" y="1722425"/>
            <a:ext cx="1417725" cy="2513725"/>
            <a:chOff x="2089675" y="1722425"/>
            <a:chExt cx="1417725" cy="2513725"/>
          </a:xfrm>
        </p:grpSpPr>
        <p:pic>
          <p:nvPicPr>
            <p:cNvPr id="839" name="Google Shape;839;p79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2089675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79"/>
            <p:cNvSpPr txBox="1"/>
            <p:nvPr/>
          </p:nvSpPr>
          <p:spPr>
            <a:xfrm>
              <a:off x="2432355" y="20309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41" name="Google Shape;841;p79"/>
            <p:cNvSpPr txBox="1"/>
            <p:nvPr/>
          </p:nvSpPr>
          <p:spPr>
            <a:xfrm>
              <a:off x="2450573" y="2628440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42" name="Google Shape;842;p79"/>
            <p:cNvSpPr txBox="1"/>
            <p:nvPr/>
          </p:nvSpPr>
          <p:spPr>
            <a:xfrm>
              <a:off x="2782992" y="3109931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  <p:grpSp>
        <p:nvGrpSpPr>
          <p:cNvPr id="843" name="Google Shape;843;p79"/>
          <p:cNvGrpSpPr/>
          <p:nvPr/>
        </p:nvGrpSpPr>
        <p:grpSpPr>
          <a:xfrm>
            <a:off x="5702900" y="1722425"/>
            <a:ext cx="1417725" cy="2513725"/>
            <a:chOff x="5431725" y="1722425"/>
            <a:chExt cx="1417725" cy="2513725"/>
          </a:xfrm>
        </p:grpSpPr>
        <p:pic>
          <p:nvPicPr>
            <p:cNvPr id="844" name="Google Shape;844;p79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5431725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79"/>
            <p:cNvSpPr txBox="1"/>
            <p:nvPr/>
          </p:nvSpPr>
          <p:spPr>
            <a:xfrm>
              <a:off x="5556555" y="3557730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46" name="Google Shape;846;p79"/>
            <p:cNvSpPr txBox="1"/>
            <p:nvPr/>
          </p:nvSpPr>
          <p:spPr>
            <a:xfrm>
              <a:off x="5663118" y="3100530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47" name="Google Shape;847;p79"/>
            <p:cNvSpPr txBox="1"/>
            <p:nvPr/>
          </p:nvSpPr>
          <p:spPr>
            <a:xfrm>
              <a:off x="5955773" y="2039802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  <p:grpSp>
        <p:nvGrpSpPr>
          <p:cNvPr id="848" name="Google Shape;848;p79"/>
          <p:cNvGrpSpPr/>
          <p:nvPr/>
        </p:nvGrpSpPr>
        <p:grpSpPr>
          <a:xfrm>
            <a:off x="1682800" y="1722425"/>
            <a:ext cx="1417725" cy="2513725"/>
            <a:chOff x="3760700" y="1722425"/>
            <a:chExt cx="1417725" cy="2513725"/>
          </a:xfrm>
        </p:grpSpPr>
        <p:pic>
          <p:nvPicPr>
            <p:cNvPr id="849" name="Google Shape;849;p79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3760700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79"/>
            <p:cNvSpPr txBox="1"/>
            <p:nvPr/>
          </p:nvSpPr>
          <p:spPr>
            <a:xfrm>
              <a:off x="3880155" y="21833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51" name="Google Shape;851;p79"/>
            <p:cNvSpPr txBox="1"/>
            <p:nvPr/>
          </p:nvSpPr>
          <p:spPr>
            <a:xfrm>
              <a:off x="3998863" y="30977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52" name="Google Shape;852;p79"/>
            <p:cNvSpPr txBox="1"/>
            <p:nvPr/>
          </p:nvSpPr>
          <p:spPr>
            <a:xfrm>
              <a:off x="4507973" y="3621784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  <p:grpSp>
        <p:nvGrpSpPr>
          <p:cNvPr id="853" name="Google Shape;853;p79"/>
          <p:cNvGrpSpPr/>
          <p:nvPr/>
        </p:nvGrpSpPr>
        <p:grpSpPr>
          <a:xfrm>
            <a:off x="5682112" y="1722425"/>
            <a:ext cx="1417725" cy="2513725"/>
            <a:chOff x="3760700" y="1722425"/>
            <a:chExt cx="1417725" cy="2513725"/>
          </a:xfrm>
        </p:grpSpPr>
        <p:pic>
          <p:nvPicPr>
            <p:cNvPr id="854" name="Google Shape;854;p79"/>
            <p:cNvPicPr preferRelativeResize="0"/>
            <p:nvPr/>
          </p:nvPicPr>
          <p:blipFill rotWithShape="1">
            <a:blip r:embed="rId3">
              <a:alphaModFix/>
            </a:blip>
            <a:srcRect b="0" l="67750" r="0" t="0"/>
            <a:stretch/>
          </p:blipFill>
          <p:spPr>
            <a:xfrm>
              <a:off x="3760700" y="1722425"/>
              <a:ext cx="1417725" cy="251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Google Shape;855;p79"/>
            <p:cNvSpPr txBox="1"/>
            <p:nvPr/>
          </p:nvSpPr>
          <p:spPr>
            <a:xfrm>
              <a:off x="3880155" y="21833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56" name="Google Shape;856;p79"/>
            <p:cNvSpPr txBox="1"/>
            <p:nvPr/>
          </p:nvSpPr>
          <p:spPr>
            <a:xfrm>
              <a:off x="3998863" y="3097786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  <p:sp>
          <p:nvSpPr>
            <p:cNvPr id="857" name="Google Shape;857;p79"/>
            <p:cNvSpPr txBox="1"/>
            <p:nvPr/>
          </p:nvSpPr>
          <p:spPr>
            <a:xfrm>
              <a:off x="4507973" y="3621784"/>
              <a:ext cx="46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❌</a:t>
              </a:r>
              <a:endParaRPr sz="600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80" title="Inpainting_Random_75_Fixed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0" y="963575"/>
            <a:ext cx="6501708" cy="36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80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4" name="Google Shape;864;p80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Missing Joints - 2 - Inpainting</a:t>
            </a:r>
            <a:endParaRPr/>
          </a:p>
        </p:txBody>
      </p:sp>
      <p:sp>
        <p:nvSpPr>
          <p:cNvPr id="865" name="Google Shape;865;p80"/>
          <p:cNvSpPr txBox="1"/>
          <p:nvPr>
            <p:ph idx="1" type="body"/>
          </p:nvPr>
        </p:nvSpPr>
        <p:spPr>
          <a:xfrm>
            <a:off x="6560125" y="877825"/>
            <a:ext cx="26460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Inpainting introduces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  </a:t>
            </a:r>
            <a:r>
              <a:rPr b="1" lang="en-US" sz="1700"/>
              <a:t>discontinuity</a:t>
            </a:r>
            <a:r>
              <a:rPr lang="en-US" sz="1700"/>
              <a:t> as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</a:t>
            </a:r>
            <a:r>
              <a:rPr lang="en-US" sz="1700"/>
              <a:t>prediction </a:t>
            </a:r>
            <a:r>
              <a:rPr b="1" lang="en-US" sz="1700"/>
              <a:t>doesn’t  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  perfectly match</a:t>
            </a:r>
            <a:endParaRPr b="1" sz="1700"/>
          </a:p>
        </p:txBody>
      </p:sp>
      <p:sp>
        <p:nvSpPr>
          <p:cNvPr id="866" name="Google Shape;866;p80"/>
          <p:cNvSpPr txBox="1"/>
          <p:nvPr/>
        </p:nvSpPr>
        <p:spPr>
          <a:xfrm>
            <a:off x="6630025" y="2953425"/>
            <a:ext cx="250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B220C"/>
                </a:solidFill>
              </a:rPr>
              <a:t>TODO: make shorter</a:t>
            </a:r>
            <a:endParaRPr sz="2400">
              <a:solidFill>
                <a:srgbClr val="EB220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81" title="Inpainting_Random_75_Fixed_Model_Output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0" y="963575"/>
            <a:ext cx="6486151" cy="3648461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1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3" name="Google Shape;873;p81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Missing Joints - 2 - Model Output</a:t>
            </a:r>
            <a:endParaRPr/>
          </a:p>
        </p:txBody>
      </p:sp>
      <p:sp>
        <p:nvSpPr>
          <p:cNvPr id="874" name="Google Shape;874;p81"/>
          <p:cNvSpPr txBox="1"/>
          <p:nvPr>
            <p:ph idx="1" type="body"/>
          </p:nvPr>
        </p:nvSpPr>
        <p:spPr>
          <a:xfrm>
            <a:off x="6560125" y="877825"/>
            <a:ext cx="26460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Smooth &amp; Plausible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Known state doesn’t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match perfectly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/>
              <a:t>❔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Condition network to  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avoid changing known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state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2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 - Denoising</a:t>
            </a:r>
            <a:endParaRPr/>
          </a:p>
        </p:txBody>
      </p:sp>
      <p:sp>
        <p:nvSpPr>
          <p:cNvPr id="880" name="Google Shape;880;p82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Autoencoders &amp; VAEs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350" y="1385677"/>
            <a:ext cx="5425300" cy="23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5867925" y="4395325"/>
            <a:ext cx="39759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CCCCC"/>
                </a:solidFill>
              </a:rPr>
              <a:t>Image from https://www.mathworks.com/discovery/autoencoder.html</a:t>
            </a:r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3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6" name="Google Shape;886;p83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Denoising</a:t>
            </a:r>
            <a:endParaRPr/>
          </a:p>
        </p:txBody>
      </p:sp>
      <p:sp>
        <p:nvSpPr>
          <p:cNvPr id="887" name="Google Shape;887;p83"/>
          <p:cNvSpPr txBox="1"/>
          <p:nvPr>
            <p:ph idx="1" type="body"/>
          </p:nvPr>
        </p:nvSpPr>
        <p:spPr>
          <a:xfrm>
            <a:off x="6560125" y="877825"/>
            <a:ext cx="26460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✅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Nice motion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❌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Changes motion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❔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- </a:t>
            </a:r>
            <a:r>
              <a:rPr lang="en-US" sz="1700"/>
              <a:t>Investigation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denoising procedure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more</a:t>
            </a:r>
            <a:endParaRPr sz="1700"/>
          </a:p>
        </p:txBody>
      </p:sp>
      <p:pic>
        <p:nvPicPr>
          <p:cNvPr id="888" name="Google Shape;888;p83" title="Denoising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75" y="967950"/>
            <a:ext cx="6483096" cy="364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4"/>
          <p:cNvSpPr txBox="1"/>
          <p:nvPr>
            <p:ph type="title"/>
          </p:nvPr>
        </p:nvSpPr>
        <p:spPr>
          <a:xfrm>
            <a:off x="320041" y="3305176"/>
            <a:ext cx="8503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 - Other Investigations</a:t>
            </a:r>
            <a:endParaRPr/>
          </a:p>
        </p:txBody>
      </p:sp>
      <p:sp>
        <p:nvSpPr>
          <p:cNvPr id="894" name="Google Shape;894;p84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5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World space root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Original data had fixed root in y plane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Result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Root motion uncorrelation with the rest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Foot sliding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Conclusion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Insufficient data to learn a world space root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Restricting the root space necessary</a:t>
            </a:r>
            <a:endParaRPr/>
          </a:p>
        </p:txBody>
      </p:sp>
      <p:sp>
        <p:nvSpPr>
          <p:cNvPr id="900" name="Google Shape;900;p85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1" name="Google Shape;901;p85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investigations - 1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6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Denoising procedure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Speed up denoising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■"/>
            </a:pPr>
            <a:r>
              <a:rPr lang="en-US">
                <a:solidFill>
                  <a:srgbClr val="999999"/>
                </a:solidFill>
              </a:rPr>
              <a:t>1000 → 100 timsteps with little quality loss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Modified inpainting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Encourage consistency during inbetweening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Blend at the edges of the motion sequence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for autocompletion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Inpainting with fixed handles</a:t>
            </a:r>
            <a:endParaRPr/>
          </a:p>
        </p:txBody>
      </p:sp>
      <p:sp>
        <p:nvSpPr>
          <p:cNvPr id="907" name="Google Shape;907;p86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8" name="Google Shape;908;p86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investigations - 2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Skeletal Convolutions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Periodic latent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Autoencoders &amp; VAEs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813" r="0" t="0"/>
          <a:stretch/>
        </p:blipFill>
        <p:spPr>
          <a:xfrm>
            <a:off x="4930431" y="1022600"/>
            <a:ext cx="2317469" cy="11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171525" y="1552983"/>
            <a:ext cx="1784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HM-VAE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CCCCCC"/>
                </a:solidFill>
              </a:rPr>
              <a:t>[LVC+ 21]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4">
            <a:alphaModFix/>
          </a:blip>
          <a:srcRect b="0" l="30594" r="20672" t="0"/>
          <a:stretch/>
        </p:blipFill>
        <p:spPr>
          <a:xfrm>
            <a:off x="5600949" y="2782725"/>
            <a:ext cx="2240376" cy="1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b="11512" l="0" r="72006" t="0"/>
          <a:stretch/>
        </p:blipFill>
        <p:spPr>
          <a:xfrm>
            <a:off x="4395125" y="2844450"/>
            <a:ext cx="1286951" cy="9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7764875" y="3152433"/>
            <a:ext cx="1784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DeepPhase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[SMK22]</a:t>
            </a:r>
            <a:endParaRPr sz="13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20040" y="877825"/>
            <a:ext cx="85038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Music → motion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Sparse → complete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320041" y="4882051"/>
            <a:ext cx="5031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320040" y="0"/>
            <a:ext cx="8509500" cy="70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Diffusion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153700" y="1476783"/>
            <a:ext cx="1784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EDGE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[TCL22]</a:t>
            </a:r>
            <a:endParaRPr sz="1300">
              <a:solidFill>
                <a:srgbClr val="CCCCCC"/>
              </a:solidFill>
            </a:endParaRPr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6990425" y="3503965"/>
            <a:ext cx="2228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Avatars Grow Legs</a:t>
            </a:r>
            <a:endParaRPr sz="13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CCCCCC"/>
                </a:solidFill>
              </a:rPr>
              <a:t>[DKP+23]</a:t>
            </a:r>
            <a:endParaRPr sz="1300">
              <a:solidFill>
                <a:srgbClr val="CCCCCC"/>
              </a:solidFill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024" y="1014636"/>
            <a:ext cx="2762700" cy="10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 b="6798" l="29184" r="31798" t="18406"/>
          <a:stretch/>
        </p:blipFill>
        <p:spPr>
          <a:xfrm>
            <a:off x="4310925" y="2822825"/>
            <a:ext cx="2679500" cy="12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gl_slideset">
  <a:themeElements>
    <a:clrScheme name="NewSlidese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